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0" r:id="rId4"/>
    <p:sldId id="268" r:id="rId5"/>
    <p:sldId id="263" r:id="rId6"/>
    <p:sldId id="273" r:id="rId7"/>
    <p:sldId id="274" r:id="rId8"/>
    <p:sldId id="281" r:id="rId9"/>
    <p:sldId id="282" r:id="rId10"/>
    <p:sldId id="275" r:id="rId11"/>
    <p:sldId id="279" r:id="rId12"/>
    <p:sldId id="277" r:id="rId13"/>
    <p:sldId id="276" r:id="rId14"/>
    <p:sldId id="266" r:id="rId15"/>
  </p:sldIdLst>
  <p:sldSz cx="18288000" cy="10287000"/>
  <p:notesSz cx="6858000" cy="9144000"/>
  <p:embeddedFontLst>
    <p:embeddedFont>
      <p:font typeface="Fira Sans Heavy" panose="020B0604020202020204" charset="0"/>
      <p:regular r:id="rId17"/>
    </p:embeddedFont>
    <p:embeddedFont>
      <p:font typeface="Fira Sans Light" panose="020B0403050000020004" pitchFamily="34" charset="0"/>
      <p:regular r:id="rId18"/>
      <p:italic r:id="rId19"/>
    </p:embeddedFont>
    <p:embeddedFont>
      <p:font typeface="Franklin Gothic Book" panose="020B0503020102020204" pitchFamily="34" charset="0"/>
      <p:regular r:id="rId20"/>
      <p:italic r:id="rId21"/>
    </p:embeddedFont>
    <p:embeddedFont>
      <p:font typeface="Helios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4EB"/>
    <a:srgbClr val="8C8C8C"/>
    <a:srgbClr val="60606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9412" autoAdjust="0"/>
  </p:normalViewPr>
  <p:slideViewPr>
    <p:cSldViewPr>
      <p:cViewPr>
        <p:scale>
          <a:sx n="50" d="100"/>
          <a:sy n="50" d="100"/>
        </p:scale>
        <p:origin x="110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0F2F4-6B80-4D8D-BA16-059035D5BD77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4112F-0870-4C28-A0A7-983A2B659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68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2286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</a:pP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Forest supera los resultados de la Regresión Logística en métricas clave como 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(sensibilidad) y F1-Score para la clase "Diabetes", lo que indica un mejor equilibrio entre precisión y capacidad para detectar casos positivos. Un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bajo significa muchos falsos negativos, lo que es inaceptable en un modelo de diagnóstico.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CF5E-C83F-A3D3-61EC-5FD963C22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E070A-942C-A646-D688-2F2EDBA7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FF613-BB65-4DAC-B56B-7690B91B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optimización mejora significativamente el 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(sensibilidad) de 51% a 71%, reduciendo drásticamente falsos negativos (de 41 a 10), lo cual es clave para evitar retrasos en el diagnóstico y tratamiento.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D961-6E42-DEBD-B9D4-F9A5A3B77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88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6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diabetes es una enfermedad metabólica crónica caracterizada por niveles elevados de glucosa en sangre (o azúcar en sangre), que con el tiempo conduce a daños graves en el corazón, los vasos sanguíneos, los ojos, los riñones y los nervios. 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6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A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Contiene variables clínicas (niveles de glucosa en sangre, insulina, presión arterial e índice de masa corporal), variables demográficas (edad, número de embarazos, grosor del pliegue cutáneo) e historial familiar a fin de conocer el riesgo genético.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228600" lvl="0" indent="-342900"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PA" sz="1200" kern="1000" dirty="0"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Tahoma" panose="020B0604030504040204" pitchFamily="34" charset="0"/>
              </a:rPr>
              <a:t>¿Qué le motivo a nivel personal a desarrollar el estudio predictivo?</a:t>
            </a:r>
          </a:p>
          <a:p>
            <a:pPr marL="0" marR="228600" lvl="0" indent="0">
              <a:spcBef>
                <a:spcPts val="200"/>
              </a:spcBef>
              <a:spcAft>
                <a:spcPts val="600"/>
              </a:spcAft>
              <a:buFont typeface="+mj-lt"/>
              <a:buNone/>
            </a:pPr>
            <a:r>
              <a:rPr lang="es-PA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Su detección temprana es crucial para prevenir complicaciones graves, como enfermedades cardiovasculares, daño renal y neuropatías.</a:t>
            </a:r>
          </a:p>
          <a:p>
            <a:pPr marL="0" marR="22860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una herramienta más confiable para identificar pacientes en riesgo, facilitando intervenciones tempranas y mejorando los resultados de salud.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228600" lvl="0" indent="0">
              <a:spcBef>
                <a:spcPts val="200"/>
              </a:spcBef>
              <a:spcAft>
                <a:spcPts val="600"/>
              </a:spcAft>
              <a:buFont typeface="+mj-lt"/>
              <a:buNone/>
            </a:pPr>
            <a:endParaRPr lang="es-PA" sz="1200" kern="1000" dirty="0">
              <a:effectLst/>
              <a:latin typeface="Franklin Gothic Book" panose="020B0503020102020204" pitchFamily="34" charset="0"/>
              <a:ea typeface="Aptos" panose="020B0004020202020204" pitchFamily="34" charset="0"/>
              <a:cs typeface="Tahoma" panose="020B0604030504040204" pitchFamily="34" charset="0"/>
            </a:endParaRPr>
          </a:p>
          <a:p>
            <a:pPr marL="0" marR="228600" lvl="0" indent="0">
              <a:spcBef>
                <a:spcPts val="200"/>
              </a:spcBef>
              <a:spcAft>
                <a:spcPts val="600"/>
              </a:spcAft>
              <a:buFont typeface="+mj-lt"/>
              <a:buNone/>
            </a:pPr>
            <a:endParaRPr lang="en-US" sz="1200" kern="1000" dirty="0">
              <a:effectLst/>
              <a:latin typeface="Franklin Gothic Book" panose="020B0503020102020204" pitchFamily="34" charset="0"/>
              <a:ea typeface="Franklin Gothic Book" panose="020B0503020102020204" pitchFamily="34" charset="0"/>
              <a:cs typeface="Tahoma" panose="020B0604030504040204" pitchFamily="34" charset="0"/>
            </a:endParaRPr>
          </a:p>
          <a:p>
            <a:pPr marL="342900" marR="228600" lvl="0" indent="-342900"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PA" sz="1200" kern="1000" dirty="0"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Tahoma" panose="020B0604030504040204" pitchFamily="34" charset="0"/>
              </a:rPr>
              <a:t>¿Cómo fue su experiencia buscando y seleccionando la data?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Dado que algunas variables tienen diferentes escalas (ej. glucosa vs. IMC), se aplicó estandarización (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StandardScaler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 para mejorar el rendimiento de los modelos.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81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B8A8-0B6D-AE17-BC4B-0A0A89ED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A7A0C-68EA-4065-E684-A63BEC188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54F72-1F20-AA50-6F40-666491080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800" kern="1000" dirty="0"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Tahoma" panose="020B0604030504040204" pitchFamily="34" charset="0"/>
              </a:rPr>
              <a:t>¿Qué lecciones aprendió al hacer el análisis descriptivo?: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A" sz="1800" kern="1000" dirty="0">
                <a:effectLst/>
                <a:latin typeface="Franklin Gothic Book" panose="020B0503020102020204" pitchFamily="34" charset="0"/>
                <a:ea typeface="Aptos" panose="020B0004020202020204" pitchFamily="34" charset="0"/>
                <a:cs typeface="Tahoma" panose="020B0604030504040204" pitchFamily="34" charset="0"/>
              </a:rPr>
              <a:t>‘</a:t>
            </a:r>
            <a:r>
              <a:rPr lang="es-PA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Variables de mayor impacto en Diabetes: glucosa (0.49), IMC (0.31) y edad (0.24).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A" sz="1800" kern="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con baja influencia en Diabetes: Presión arterial (0.17) y DPF (0.17).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PA" sz="1800" kern="0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Correlaciones entre variables independientes: embarazados y edad (0.54), IMC y grosor de piel (0.54) y glucosa e insulina (0.42).</a:t>
            </a:r>
            <a:endParaRPr lang="en-US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0" dirty="0">
              <a:effectLst/>
              <a:latin typeface="Franklin Gothic Book" panose="020B0503020102020204" pitchFamily="34" charset="0"/>
              <a:ea typeface="Franklin Gothic Book" panose="020B050302010202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1D4B3-21D3-054C-3C28-4C0ACA808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RL: para definir un punto de referencia.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RF: para obtener un mejor equilibrio entre precisión (exactitud de las predicciones correctas) y sensibilidad del modelo (capacidad para identificar correctamente los casos positivos).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1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ECBF8-3897-94B5-4733-04B73C09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D98F4-FFFA-B2AD-327D-DC4BD25A1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F735B-5E51-084D-952A-52BE7DC22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datos fueron escalados, evitando que algunas variables dominen el modelo solo por tener valores más grandes.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removieron las variables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SkinThickness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Insulin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BloodPressure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basado en su baja contribución.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2FB8A-DF06-25ED-8844-AE1571F30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A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class_weight</a:t>
            </a:r>
            <a:r>
              <a:rPr lang="es-PA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s-PA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balanced</a:t>
            </a:r>
            <a:r>
              <a:rPr lang="es-PA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Equilibra automáticamente el peso de las clases (diabetes vs no diabetes).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A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s-PA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=200: Más árboles = mejor rendimiento (pero más lento). Ideal entre 100-300.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A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s-PA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=5: Evita árboles muy complejos (controla </a:t>
            </a:r>
            <a:r>
              <a:rPr lang="es-PA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s-PA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A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min_samples_split</a:t>
            </a:r>
            <a:r>
              <a:rPr lang="es-PA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Obliga a que cada nodo tenga al menos 10 muestras para dividirse (más robusto).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2286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principal objetivo es detectar más casos reales de diabetes mientras se controla el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overfitting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2286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Consideraciones</a:t>
            </a:r>
            <a:r>
              <a:rPr lang="en-US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Probar múltiples combinaciones de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hiperparámetros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n_estimators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max_depth,min_samples_split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para encontrar la configuración óptima.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228600" lvl="0" indent="-3429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Usa validación cruzada (5 </a:t>
            </a:r>
            <a:r>
              <a:rPr lang="es-PA" sz="1800" kern="10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folds</a:t>
            </a:r>
            <a:r>
              <a:rPr lang="es-PA" sz="1800" kern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para asegurar que el modelo generalice bien.</a:t>
            </a:r>
            <a:endParaRPr lang="en-US" sz="1800" kern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112F-0870-4C28-A0A7-983A2B659A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0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193" y="-398426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3" y="0"/>
                </a:lnTo>
                <a:lnTo>
                  <a:pt x="2849063" y="2854252"/>
                </a:lnTo>
                <a:lnTo>
                  <a:pt x="0" y="285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08126">
            <a:off x="1133771" y="777988"/>
            <a:ext cx="3048633" cy="1152938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7"/>
                </a:lnTo>
                <a:lnTo>
                  <a:pt x="0" y="115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985537" y="6094093"/>
            <a:ext cx="10316927" cy="487466"/>
            <a:chOff x="0" y="0"/>
            <a:chExt cx="2717215" cy="1283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17215" cy="128386"/>
            </a:xfrm>
            <a:custGeom>
              <a:avLst/>
              <a:gdLst/>
              <a:ahLst/>
              <a:cxnLst/>
              <a:rect l="l" t="t" r="r" b="b"/>
              <a:pathLst>
                <a:path w="2717215" h="128386">
                  <a:moveTo>
                    <a:pt x="0" y="0"/>
                  </a:moveTo>
                  <a:lnTo>
                    <a:pt x="2717215" y="0"/>
                  </a:lnTo>
                  <a:lnTo>
                    <a:pt x="2717215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17215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02221" y="3164493"/>
            <a:ext cx="15347730" cy="118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5"/>
              </a:lnSpc>
            </a:pPr>
            <a:r>
              <a:rPr lang="en-US" sz="6600" b="1" spc="600" dirty="0">
                <a:solidFill>
                  <a:srgbClr val="404040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PROYECTO FINAL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0" y="6237542"/>
            <a:ext cx="6687940" cy="200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2000" spc="111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Presentación a cargo de Stephanie De Le</a:t>
            </a:r>
            <a:r>
              <a:rPr lang="es-PA" sz="2000" spc="111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ón</a:t>
            </a:r>
            <a:endParaRPr lang="en-US" sz="2000" spc="111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15525420" y="7743276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3" y="0"/>
                </a:lnTo>
                <a:lnTo>
                  <a:pt x="2849063" y="2854251"/>
                </a:lnTo>
                <a:lnTo>
                  <a:pt x="0" y="2854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9491873">
            <a:off x="14080886" y="8268176"/>
            <a:ext cx="3048633" cy="1152938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8"/>
                </a:lnTo>
                <a:lnTo>
                  <a:pt x="0" y="115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BA432C1-CF8F-6681-034F-4E47F1E3DA5D}"/>
              </a:ext>
            </a:extLst>
          </p:cNvPr>
          <p:cNvSpPr txBox="1"/>
          <p:nvPr/>
        </p:nvSpPr>
        <p:spPr>
          <a:xfrm>
            <a:off x="2209800" y="4414789"/>
            <a:ext cx="13868400" cy="140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A" sz="32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“Relación entre el estilo de vida y marcadores clínicos </a:t>
            </a:r>
          </a:p>
          <a:p>
            <a:pPr algn="ctr">
              <a:lnSpc>
                <a:spcPct val="150000"/>
              </a:lnSpc>
            </a:pPr>
            <a:r>
              <a:rPr lang="es-PA" sz="32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pacientes con diabetes tipo 2”</a:t>
            </a:r>
            <a:endParaRPr lang="en-US" sz="3600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428171-F980-A5FF-DC92-7FB7A94C8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03934"/>
              </p:ext>
            </p:extLst>
          </p:nvPr>
        </p:nvGraphicFramePr>
        <p:xfrm>
          <a:off x="591333" y="2030141"/>
          <a:ext cx="17105331" cy="6934157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503413">
                  <a:extLst>
                    <a:ext uri="{9D8B030D-6E8A-4147-A177-3AD203B41FA5}">
                      <a16:colId xmlns:a16="http://schemas.microsoft.com/office/drawing/2014/main" val="3753255097"/>
                    </a:ext>
                  </a:extLst>
                </a:gridCol>
                <a:gridCol w="4314917">
                  <a:extLst>
                    <a:ext uri="{9D8B030D-6E8A-4147-A177-3AD203B41FA5}">
                      <a16:colId xmlns:a16="http://schemas.microsoft.com/office/drawing/2014/main" val="4183568832"/>
                    </a:ext>
                  </a:extLst>
                </a:gridCol>
                <a:gridCol w="1608300">
                  <a:extLst>
                    <a:ext uri="{9D8B030D-6E8A-4147-A177-3AD203B41FA5}">
                      <a16:colId xmlns:a16="http://schemas.microsoft.com/office/drawing/2014/main" val="2958395891"/>
                    </a:ext>
                  </a:extLst>
                </a:gridCol>
                <a:gridCol w="2302155">
                  <a:extLst>
                    <a:ext uri="{9D8B030D-6E8A-4147-A177-3AD203B41FA5}">
                      <a16:colId xmlns:a16="http://schemas.microsoft.com/office/drawing/2014/main" val="3325952172"/>
                    </a:ext>
                  </a:extLst>
                </a:gridCol>
                <a:gridCol w="1652145">
                  <a:extLst>
                    <a:ext uri="{9D8B030D-6E8A-4147-A177-3AD203B41FA5}">
                      <a16:colId xmlns:a16="http://schemas.microsoft.com/office/drawing/2014/main" val="2274280178"/>
                    </a:ext>
                  </a:extLst>
                </a:gridCol>
                <a:gridCol w="2364743">
                  <a:extLst>
                    <a:ext uri="{9D8B030D-6E8A-4147-A177-3AD203B41FA5}">
                      <a16:colId xmlns:a16="http://schemas.microsoft.com/office/drawing/2014/main" val="2542556336"/>
                    </a:ext>
                  </a:extLst>
                </a:gridCol>
                <a:gridCol w="2359658">
                  <a:extLst>
                    <a:ext uri="{9D8B030D-6E8A-4147-A177-3AD203B41FA5}">
                      <a16:colId xmlns:a16="http://schemas.microsoft.com/office/drawing/2014/main" val="3599887956"/>
                    </a:ext>
                  </a:extLst>
                </a:gridCol>
              </a:tblGrid>
              <a:tr h="737432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3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3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Data </a:t>
                      </a: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Imputada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4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</a:t>
                      </a: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filtrada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082314"/>
                  </a:ext>
                </a:extLst>
              </a:tr>
              <a:tr h="951034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Métrica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800" b="1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Reg.Log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Reg.Log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Optimizada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</a:p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Forest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RF </a:t>
                      </a: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Optimizado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Reg.Log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37560"/>
                  </a:ext>
                </a:extLst>
              </a:tr>
              <a:tr h="571297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Precisi</a:t>
                      </a:r>
                      <a:r>
                        <a:rPr lang="es-PA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ón</a:t>
                      </a: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 Global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Predicciones correctas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76%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77%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77%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97416"/>
                  </a:ext>
                </a:extLst>
              </a:tr>
              <a:tr h="571297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Recall (Diabetes)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Positivos reales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51%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66%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72%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728636"/>
                  </a:ext>
                </a:extLst>
              </a:tr>
              <a:tr h="856100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Precisión</a:t>
                      </a: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 (Diabetes)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Predicciones correctas de diabetes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74%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62%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67%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67%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134494"/>
                  </a:ext>
                </a:extLst>
              </a:tr>
              <a:tr h="856100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F1-Score (Diabetes)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 armónica de precisión y </a:t>
                      </a:r>
                      <a:r>
                        <a:rPr lang="es-PA" sz="2400" b="0" kern="10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64%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61872"/>
                  </a:ext>
                </a:extLst>
              </a:tr>
              <a:tr h="856100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Falsos</a:t>
                      </a: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Negativos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Personas con diabetes predichas como no diabéticas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784889"/>
                  </a:ext>
                </a:extLst>
              </a:tr>
            </a:tbl>
          </a:graphicData>
        </a:graphic>
      </p:graphicFrame>
      <p:sp>
        <p:nvSpPr>
          <p:cNvPr id="3" name="Freeform 10">
            <a:extLst>
              <a:ext uri="{FF2B5EF4-FFF2-40B4-BE49-F238E27FC236}">
                <a16:creationId xmlns:a16="http://schemas.microsoft.com/office/drawing/2014/main" id="{5BA055A0-1BFB-9747-86A9-09C27CAFAEC9}"/>
              </a:ext>
            </a:extLst>
          </p:cNvPr>
          <p:cNvSpPr/>
          <p:nvPr/>
        </p:nvSpPr>
        <p:spPr>
          <a:xfrm rot="5400000">
            <a:off x="15773233" y="-821517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2" y="0"/>
                </a:lnTo>
                <a:lnTo>
                  <a:pt x="2849062" y="2854252"/>
                </a:lnTo>
                <a:lnTo>
                  <a:pt x="0" y="285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CF661B4D-747D-795E-C46B-0539255753B8}"/>
              </a:ext>
            </a:extLst>
          </p:cNvPr>
          <p:cNvSpPr/>
          <p:nvPr/>
        </p:nvSpPr>
        <p:spPr>
          <a:xfrm rot="9235366">
            <a:off x="-112667" y="145653"/>
            <a:ext cx="1836646" cy="774780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7"/>
                </a:lnTo>
                <a:lnTo>
                  <a:pt x="0" y="115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7786899-04F9-DE19-803F-B2FD16749936}"/>
              </a:ext>
            </a:extLst>
          </p:cNvPr>
          <p:cNvSpPr txBox="1"/>
          <p:nvPr/>
        </p:nvSpPr>
        <p:spPr>
          <a:xfrm>
            <a:off x="1516946" y="1135838"/>
            <a:ext cx="15254107" cy="9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  <a:sym typeface="Fira Sans Heavy"/>
              </a:rPr>
              <a:t>ANÁLISIS PREDICTIVO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7874E27-E9E0-C6FA-F2CC-3B69F5D06DD6}"/>
              </a:ext>
            </a:extLst>
          </p:cNvPr>
          <p:cNvSpPr txBox="1"/>
          <p:nvPr/>
        </p:nvSpPr>
        <p:spPr>
          <a:xfrm>
            <a:off x="1516946" y="2045739"/>
            <a:ext cx="1525410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PA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Resultados</a:t>
            </a:r>
            <a:endParaRPr lang="en-US" sz="2400" spc="388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40EAC4-8BCA-0467-9CAF-537EFDE45AA0}"/>
              </a:ext>
            </a:extLst>
          </p:cNvPr>
          <p:cNvSpPr/>
          <p:nvPr/>
        </p:nvSpPr>
        <p:spPr>
          <a:xfrm>
            <a:off x="15297936" y="2030140"/>
            <a:ext cx="2456664" cy="6988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A3C2F-B80D-25A5-AFE8-E90FE87A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FBCBF6-3F30-E93E-44BF-B8FAB3A8B7CC}"/>
              </a:ext>
            </a:extLst>
          </p:cNvPr>
          <p:cNvGraphicFramePr>
            <a:graphicFrameLocks noGrp="1"/>
          </p:cNvGraphicFramePr>
          <p:nvPr/>
        </p:nvGraphicFramePr>
        <p:xfrm>
          <a:off x="591333" y="2030141"/>
          <a:ext cx="17105331" cy="6934157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503413">
                  <a:extLst>
                    <a:ext uri="{9D8B030D-6E8A-4147-A177-3AD203B41FA5}">
                      <a16:colId xmlns:a16="http://schemas.microsoft.com/office/drawing/2014/main" val="3753255097"/>
                    </a:ext>
                  </a:extLst>
                </a:gridCol>
                <a:gridCol w="4314917">
                  <a:extLst>
                    <a:ext uri="{9D8B030D-6E8A-4147-A177-3AD203B41FA5}">
                      <a16:colId xmlns:a16="http://schemas.microsoft.com/office/drawing/2014/main" val="4183568832"/>
                    </a:ext>
                  </a:extLst>
                </a:gridCol>
                <a:gridCol w="1608300">
                  <a:extLst>
                    <a:ext uri="{9D8B030D-6E8A-4147-A177-3AD203B41FA5}">
                      <a16:colId xmlns:a16="http://schemas.microsoft.com/office/drawing/2014/main" val="2958395891"/>
                    </a:ext>
                  </a:extLst>
                </a:gridCol>
                <a:gridCol w="2302155">
                  <a:extLst>
                    <a:ext uri="{9D8B030D-6E8A-4147-A177-3AD203B41FA5}">
                      <a16:colId xmlns:a16="http://schemas.microsoft.com/office/drawing/2014/main" val="3325952172"/>
                    </a:ext>
                  </a:extLst>
                </a:gridCol>
                <a:gridCol w="1652145">
                  <a:extLst>
                    <a:ext uri="{9D8B030D-6E8A-4147-A177-3AD203B41FA5}">
                      <a16:colId xmlns:a16="http://schemas.microsoft.com/office/drawing/2014/main" val="2274280178"/>
                    </a:ext>
                  </a:extLst>
                </a:gridCol>
                <a:gridCol w="2364743">
                  <a:extLst>
                    <a:ext uri="{9D8B030D-6E8A-4147-A177-3AD203B41FA5}">
                      <a16:colId xmlns:a16="http://schemas.microsoft.com/office/drawing/2014/main" val="2542556336"/>
                    </a:ext>
                  </a:extLst>
                </a:gridCol>
                <a:gridCol w="2359658">
                  <a:extLst>
                    <a:ext uri="{9D8B030D-6E8A-4147-A177-3AD203B41FA5}">
                      <a16:colId xmlns:a16="http://schemas.microsoft.com/office/drawing/2014/main" val="3599887956"/>
                    </a:ext>
                  </a:extLst>
                </a:gridCol>
              </a:tblGrid>
              <a:tr h="737432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3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3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Data </a:t>
                      </a: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Imputada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4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</a:t>
                      </a: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filtrada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082314"/>
                  </a:ext>
                </a:extLst>
              </a:tr>
              <a:tr h="951034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Métrica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800" b="1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Reg.Log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Reg.Log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Optimizada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</a:p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Forest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RF </a:t>
                      </a: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Optimizado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kern="10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Reg.Log</a:t>
                      </a:r>
                      <a:endParaRPr lang="en-US" sz="2800" b="1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37560"/>
                  </a:ext>
                </a:extLst>
              </a:tr>
              <a:tr h="571297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Precisi</a:t>
                      </a:r>
                      <a:r>
                        <a:rPr lang="es-PA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ón</a:t>
                      </a: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 Global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Predicciones correctas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76%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77%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77%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97416"/>
                  </a:ext>
                </a:extLst>
              </a:tr>
              <a:tr h="571297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Recall (Diabetes)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Positivos reales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51%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66%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72%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728636"/>
                  </a:ext>
                </a:extLst>
              </a:tr>
              <a:tr h="856100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Precisión</a:t>
                      </a: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 (Diabetes)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Predicciones correctas de diabetes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74%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62%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67%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67%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134494"/>
                  </a:ext>
                </a:extLst>
              </a:tr>
              <a:tr h="856100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F1-Score (Diabetes)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 armónica de precisión y </a:t>
                      </a:r>
                      <a:r>
                        <a:rPr lang="es-PA" sz="2400" b="0" kern="10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64%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2400" kern="10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61872"/>
                  </a:ext>
                </a:extLst>
              </a:tr>
              <a:tr h="856100"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Falsos</a:t>
                      </a:r>
                      <a:r>
                        <a:rPr lang="en-US" sz="2400" b="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0" kern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Negativos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A" sz="2400" b="0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Personas con diabetes predichas como no diabéticas</a:t>
                      </a:r>
                      <a:endParaRPr lang="en-US" sz="2400" b="0" kern="10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000" cap="none" spc="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2400" kern="10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1501" marR="22545" marT="43286" marB="324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860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kern="10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784889"/>
                  </a:ext>
                </a:extLst>
              </a:tr>
            </a:tbl>
          </a:graphicData>
        </a:graphic>
      </p:graphicFrame>
      <p:sp>
        <p:nvSpPr>
          <p:cNvPr id="3" name="Freeform 10">
            <a:extLst>
              <a:ext uri="{FF2B5EF4-FFF2-40B4-BE49-F238E27FC236}">
                <a16:creationId xmlns:a16="http://schemas.microsoft.com/office/drawing/2014/main" id="{25AE14FD-ADCE-D46E-817B-203AE738E8A2}"/>
              </a:ext>
            </a:extLst>
          </p:cNvPr>
          <p:cNvSpPr/>
          <p:nvPr/>
        </p:nvSpPr>
        <p:spPr>
          <a:xfrm rot="5400000">
            <a:off x="15773233" y="-821517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2" y="0"/>
                </a:lnTo>
                <a:lnTo>
                  <a:pt x="2849062" y="2854252"/>
                </a:lnTo>
                <a:lnTo>
                  <a:pt x="0" y="285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F2A9F066-9403-3AB0-A140-271C71039DF6}"/>
              </a:ext>
            </a:extLst>
          </p:cNvPr>
          <p:cNvSpPr/>
          <p:nvPr/>
        </p:nvSpPr>
        <p:spPr>
          <a:xfrm rot="9235366">
            <a:off x="-112667" y="145653"/>
            <a:ext cx="1836646" cy="774780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7"/>
                </a:lnTo>
                <a:lnTo>
                  <a:pt x="0" y="115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352B50B-8AE9-0946-A79B-4BC56A7B713E}"/>
              </a:ext>
            </a:extLst>
          </p:cNvPr>
          <p:cNvSpPr txBox="1"/>
          <p:nvPr/>
        </p:nvSpPr>
        <p:spPr>
          <a:xfrm>
            <a:off x="1516946" y="1135838"/>
            <a:ext cx="15254107" cy="9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  <a:sym typeface="Fira Sans Heavy"/>
              </a:rPr>
              <a:t>ANÁLISIS PREDICTIVO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323881E-D92D-9E25-5909-9C0B318E655A}"/>
              </a:ext>
            </a:extLst>
          </p:cNvPr>
          <p:cNvSpPr txBox="1"/>
          <p:nvPr/>
        </p:nvSpPr>
        <p:spPr>
          <a:xfrm>
            <a:off x="1516946" y="2045739"/>
            <a:ext cx="1525410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PA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Resultados</a:t>
            </a:r>
            <a:endParaRPr lang="en-US" sz="2400" spc="388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FCC9F-274F-C62A-0C47-D90259492DA9}"/>
              </a:ext>
            </a:extLst>
          </p:cNvPr>
          <p:cNvSpPr txBox="1"/>
          <p:nvPr/>
        </p:nvSpPr>
        <p:spPr>
          <a:xfrm>
            <a:off x="825709" y="9018225"/>
            <a:ext cx="1639950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286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</a:pPr>
            <a:r>
              <a:rPr lang="es-PA" sz="2400" kern="1000" dirty="0"/>
              <a:t>La </a:t>
            </a:r>
            <a:r>
              <a:rPr lang="es-PA" sz="2400" b="1" kern="1000" dirty="0"/>
              <a:t>Regresión Logística con datos filtrados proporcionó los mejores resultados </a:t>
            </a:r>
            <a:r>
              <a:rPr lang="es-PA" sz="2400" kern="1000" dirty="0"/>
              <a:t>de cantidad de falsos negativos, </a:t>
            </a:r>
            <a:r>
              <a:rPr lang="es-ES" sz="2400" kern="1000" dirty="0"/>
              <a:t>generando solo 10 casos en la predicción, </a:t>
            </a:r>
            <a:r>
              <a:rPr lang="es-PA" sz="2400" kern="1000" dirty="0"/>
              <a:t>frente a 23–41 en los otros modelos.</a:t>
            </a:r>
            <a:endParaRPr lang="en-US" sz="2400" kern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BAA10-B353-423E-9E7F-12488F86AD28}"/>
              </a:ext>
            </a:extLst>
          </p:cNvPr>
          <p:cNvSpPr/>
          <p:nvPr/>
        </p:nvSpPr>
        <p:spPr>
          <a:xfrm>
            <a:off x="15264398" y="2030140"/>
            <a:ext cx="2432266" cy="704196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3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F67E0-1740-E29E-1841-DD9940B7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683742"/>
            <a:ext cx="9715500" cy="5226693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0FAA476-EAA5-BF0A-F0BB-7A22B3C86FD3}"/>
              </a:ext>
            </a:extLst>
          </p:cNvPr>
          <p:cNvGrpSpPr/>
          <p:nvPr/>
        </p:nvGrpSpPr>
        <p:grpSpPr>
          <a:xfrm rot="-10800000">
            <a:off x="-230315" y="-1347951"/>
            <a:ext cx="19432792" cy="2286345"/>
            <a:chOff x="0" y="0"/>
            <a:chExt cx="4855958" cy="57132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FEBAB68-7629-246A-33C0-673017213F0A}"/>
                </a:ext>
              </a:extLst>
            </p:cNvPr>
            <p:cNvSpPr/>
            <p:nvPr/>
          </p:nvSpPr>
          <p:spPr>
            <a:xfrm>
              <a:off x="0" y="0"/>
              <a:ext cx="4855958" cy="571323"/>
            </a:xfrm>
            <a:custGeom>
              <a:avLst/>
              <a:gdLst/>
              <a:ahLst/>
              <a:cxnLst/>
              <a:rect l="l" t="t" r="r" b="b"/>
              <a:pathLst>
                <a:path w="4855958" h="571323">
                  <a:moveTo>
                    <a:pt x="0" y="0"/>
                  </a:moveTo>
                  <a:lnTo>
                    <a:pt x="4855958" y="0"/>
                  </a:lnTo>
                  <a:lnTo>
                    <a:pt x="4855958" y="571323"/>
                  </a:lnTo>
                  <a:lnTo>
                    <a:pt x="0" y="571323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A3E1314-B3BC-6FD4-40C9-25F43A8AFAC2}"/>
                </a:ext>
              </a:extLst>
            </p:cNvPr>
            <p:cNvSpPr txBox="1"/>
            <p:nvPr/>
          </p:nvSpPr>
          <p:spPr>
            <a:xfrm>
              <a:off x="0" y="-38100"/>
              <a:ext cx="4855958" cy="609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FFB4DB2-3239-57AC-BC03-3F6E8516E5BE}"/>
              </a:ext>
            </a:extLst>
          </p:cNvPr>
          <p:cNvSpPr/>
          <p:nvPr/>
        </p:nvSpPr>
        <p:spPr>
          <a:xfrm>
            <a:off x="13639800" y="190746"/>
            <a:ext cx="4041650" cy="1028784"/>
          </a:xfrm>
          <a:custGeom>
            <a:avLst/>
            <a:gdLst/>
            <a:ahLst/>
            <a:cxnLst/>
            <a:rect l="l" t="t" r="r" b="b"/>
            <a:pathLst>
              <a:path w="4041650" h="1028784">
                <a:moveTo>
                  <a:pt x="0" y="0"/>
                </a:moveTo>
                <a:lnTo>
                  <a:pt x="4041649" y="0"/>
                </a:lnTo>
                <a:lnTo>
                  <a:pt x="4041649" y="1028784"/>
                </a:lnTo>
                <a:lnTo>
                  <a:pt x="0" y="102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5017F07-C8D6-790B-335E-BA1DF1948594}"/>
              </a:ext>
            </a:extLst>
          </p:cNvPr>
          <p:cNvSpPr txBox="1"/>
          <p:nvPr/>
        </p:nvSpPr>
        <p:spPr>
          <a:xfrm>
            <a:off x="990600" y="1135838"/>
            <a:ext cx="15254107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PA" sz="6000" b="1" dirty="0">
                <a:latin typeface="+mj-lt"/>
                <a:ea typeface="+mj-ea"/>
                <a:cs typeface="+mj-cs"/>
                <a:sym typeface="Fira Sans Heavy"/>
              </a:rPr>
              <a:t>A</a:t>
            </a:r>
            <a:r>
              <a:rPr lang="en-US" sz="6000" b="1" dirty="0">
                <a:latin typeface="+mj-lt"/>
                <a:ea typeface="+mj-ea"/>
                <a:cs typeface="+mj-cs"/>
                <a:sym typeface="Fira Sans Heavy"/>
              </a:rPr>
              <a:t>PRENDIZAJE: PRINCIPIO DE CALIDAD DE DATOS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3BD6275-EE7C-B556-D793-EF93F0D25EB6}"/>
              </a:ext>
            </a:extLst>
          </p:cNvPr>
          <p:cNvSpPr txBox="1"/>
          <p:nvPr/>
        </p:nvSpPr>
        <p:spPr>
          <a:xfrm>
            <a:off x="990600" y="2112122"/>
            <a:ext cx="1525410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PA" sz="28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“</a:t>
            </a:r>
            <a:r>
              <a:rPr lang="es-PA" sz="28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Garbage</a:t>
            </a:r>
            <a:r>
              <a:rPr lang="es-PA" sz="28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in, </a:t>
            </a:r>
            <a:r>
              <a:rPr lang="es-PA" sz="28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garbage</a:t>
            </a:r>
            <a:r>
              <a:rPr lang="es-PA" sz="28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s-PA" sz="28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out</a:t>
            </a:r>
            <a:r>
              <a:rPr lang="es-PA" sz="28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”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A9600-92EF-23B8-07C1-CA46F455D352}"/>
              </a:ext>
            </a:extLst>
          </p:cNvPr>
          <p:cNvSpPr txBox="1"/>
          <p:nvPr/>
        </p:nvSpPr>
        <p:spPr>
          <a:xfrm>
            <a:off x="990600" y="8020761"/>
            <a:ext cx="162306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2860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</a:pPr>
            <a:r>
              <a:rPr lang="es-ES" sz="2400" kern="1000" dirty="0"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 importa que tan bueno o complejo sea el algoritmo utilizado para las predicciones, si lo datos no están lo suficientemente limpios y con una estructura robusta</a:t>
            </a:r>
            <a:r>
              <a:rPr lang="es-ES" sz="2400" b="1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las predicciones no serán lo suficientemente acertadas</a:t>
            </a: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400" kern="10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3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EA7C6-3E7B-BE78-3014-28D029C5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A1537C11-0E18-9B61-18DD-3A013145D13D}"/>
              </a:ext>
            </a:extLst>
          </p:cNvPr>
          <p:cNvGrpSpPr/>
          <p:nvPr/>
        </p:nvGrpSpPr>
        <p:grpSpPr>
          <a:xfrm rot="-5400000">
            <a:off x="11811001" y="3809999"/>
            <a:ext cx="10287001" cy="2667000"/>
            <a:chOff x="0" y="0"/>
            <a:chExt cx="2892187" cy="514996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3BD00CC4-D522-488D-44D2-31CC09D732A2}"/>
                </a:ext>
              </a:extLst>
            </p:cNvPr>
            <p:cNvSpPr/>
            <p:nvPr/>
          </p:nvSpPr>
          <p:spPr>
            <a:xfrm>
              <a:off x="0" y="0"/>
              <a:ext cx="2892187" cy="514996"/>
            </a:xfrm>
            <a:custGeom>
              <a:avLst/>
              <a:gdLst/>
              <a:ahLst/>
              <a:cxnLst/>
              <a:rect l="l" t="t" r="r" b="b"/>
              <a:pathLst>
                <a:path w="2892187" h="514996">
                  <a:moveTo>
                    <a:pt x="0" y="0"/>
                  </a:moveTo>
                  <a:lnTo>
                    <a:pt x="2892187" y="0"/>
                  </a:lnTo>
                  <a:lnTo>
                    <a:pt x="2892187" y="514996"/>
                  </a:lnTo>
                  <a:lnTo>
                    <a:pt x="0" y="51499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1A3AD197-5B46-9042-81C6-58A75A8DDDE6}"/>
                </a:ext>
              </a:extLst>
            </p:cNvPr>
            <p:cNvSpPr txBox="1"/>
            <p:nvPr/>
          </p:nvSpPr>
          <p:spPr>
            <a:xfrm>
              <a:off x="0" y="-38100"/>
              <a:ext cx="2892187" cy="55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8">
            <a:extLst>
              <a:ext uri="{FF2B5EF4-FFF2-40B4-BE49-F238E27FC236}">
                <a16:creationId xmlns:a16="http://schemas.microsoft.com/office/drawing/2014/main" id="{B7D3D727-69BF-A349-E582-8E51F19EA656}"/>
              </a:ext>
            </a:extLst>
          </p:cNvPr>
          <p:cNvSpPr txBox="1"/>
          <p:nvPr/>
        </p:nvSpPr>
        <p:spPr>
          <a:xfrm>
            <a:off x="1997229" y="447121"/>
            <a:ext cx="13118409" cy="15600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MEJORAR LA PREDICCIÓN DEL MODELO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9A706F1C-D66E-C31E-DF26-F97EC56C48BC}"/>
              </a:ext>
            </a:extLst>
          </p:cNvPr>
          <p:cNvGrpSpPr/>
          <p:nvPr/>
        </p:nvGrpSpPr>
        <p:grpSpPr>
          <a:xfrm>
            <a:off x="159403" y="419100"/>
            <a:ext cx="400248" cy="1010190"/>
            <a:chOff x="0" y="0"/>
            <a:chExt cx="2000221" cy="12838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F9A9FCE-7F2F-FADF-9D9C-1ABA6A82C859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8FF7904F-6420-59AF-C5CC-315727B45F81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FB885BB7-A4A8-0303-371C-14720F5B98AC}"/>
              </a:ext>
            </a:extLst>
          </p:cNvPr>
          <p:cNvGrpSpPr/>
          <p:nvPr/>
        </p:nvGrpSpPr>
        <p:grpSpPr>
          <a:xfrm>
            <a:off x="756248" y="419100"/>
            <a:ext cx="400248" cy="1010190"/>
            <a:chOff x="0" y="0"/>
            <a:chExt cx="2000221" cy="12838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6822EE3-882F-A3EF-101A-03A1C0234EF8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B76B5974-8B29-87A4-E4D1-32561742C480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8E1389DB-2249-2C79-B095-9BA925E37954}"/>
              </a:ext>
            </a:extLst>
          </p:cNvPr>
          <p:cNvGrpSpPr/>
          <p:nvPr/>
        </p:nvGrpSpPr>
        <p:grpSpPr>
          <a:xfrm>
            <a:off x="1353094" y="463163"/>
            <a:ext cx="400248" cy="1010190"/>
            <a:chOff x="0" y="0"/>
            <a:chExt cx="2000221" cy="128386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382DC02-DAB9-45E2-EA98-0180458E2323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74ACEE00-3C55-509A-5CDE-153404DA84FE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65628AA-77DD-F41E-F2CC-1217C9D3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19" y="1714500"/>
            <a:ext cx="13453738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193" y="-398426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3" y="0"/>
                </a:lnTo>
                <a:lnTo>
                  <a:pt x="2849063" y="2854252"/>
                </a:lnTo>
                <a:lnTo>
                  <a:pt x="0" y="2854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08126">
            <a:off x="1133771" y="777988"/>
            <a:ext cx="3048633" cy="1152938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7"/>
                </a:lnTo>
                <a:lnTo>
                  <a:pt x="0" y="1152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985537" y="6203845"/>
            <a:ext cx="10316927" cy="487466"/>
            <a:chOff x="0" y="0"/>
            <a:chExt cx="2717215" cy="1283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17215" cy="128386"/>
            </a:xfrm>
            <a:custGeom>
              <a:avLst/>
              <a:gdLst/>
              <a:ahLst/>
              <a:cxnLst/>
              <a:rect l="l" t="t" r="r" b="b"/>
              <a:pathLst>
                <a:path w="2717215" h="128386">
                  <a:moveTo>
                    <a:pt x="0" y="0"/>
                  </a:moveTo>
                  <a:lnTo>
                    <a:pt x="2717215" y="0"/>
                  </a:lnTo>
                  <a:lnTo>
                    <a:pt x="2717215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17215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29780" y="3638367"/>
            <a:ext cx="11121945" cy="79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8"/>
              </a:lnSpc>
            </a:pPr>
            <a:r>
              <a:rPr lang="en-US" sz="6154" spc="1630">
                <a:solidFill>
                  <a:srgbClr val="40404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GRACIAS POR SU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8659" y="4730828"/>
            <a:ext cx="15347730" cy="13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5"/>
              </a:lnSpc>
            </a:pPr>
            <a:r>
              <a:rPr lang="en-US" sz="10401" b="1" spc="4306">
                <a:solidFill>
                  <a:srgbClr val="404040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ATENCIÓN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15525420" y="7743276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3" y="0"/>
                </a:lnTo>
                <a:lnTo>
                  <a:pt x="2849063" y="2854251"/>
                </a:lnTo>
                <a:lnTo>
                  <a:pt x="0" y="2854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9491873">
            <a:off x="14080886" y="8268176"/>
            <a:ext cx="3048633" cy="1152938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8"/>
                </a:lnTo>
                <a:lnTo>
                  <a:pt x="0" y="115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9428" y="6864302"/>
            <a:ext cx="8690372" cy="313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marR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A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atos estructurados de casi </a:t>
            </a:r>
            <a:r>
              <a:rPr lang="es-P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800 registros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571500" marR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Autor: </a:t>
            </a:r>
            <a:r>
              <a:rPr lang="es-PA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National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A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Institute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A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Diabetes and Digestive and </a:t>
            </a:r>
            <a:r>
              <a:rPr lang="es-PA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Kidney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A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Diseases</a:t>
            </a: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PA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recopila información de pacientes mujeres de al menos 21 años de ascendencia indígena Pima.</a:t>
            </a:r>
          </a:p>
          <a:p>
            <a:pPr marL="1028700" lvl="1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001D35"/>
                </a:solidFill>
                <a:effectLst/>
                <a:latin typeface="Google Sans"/>
              </a:rPr>
              <a:t>Viven en Arizona y el noroeste de México (Sonora y Chihuahua )</a:t>
            </a:r>
          </a:p>
          <a:p>
            <a:pPr marL="571500" marR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39428" y="6148640"/>
            <a:ext cx="8004572" cy="513781"/>
            <a:chOff x="0" y="0"/>
            <a:chExt cx="2000221" cy="128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9428" y="4943603"/>
            <a:ext cx="11662172" cy="1121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  <a:sym typeface="Fira Sans Heavy"/>
              </a:rPr>
              <a:t>Diabetes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0510" y="6313961"/>
            <a:ext cx="8054278" cy="21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60"/>
              </a:lnSpc>
            </a:pPr>
            <a:r>
              <a:rPr lang="en-US" sz="1625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Base de </a:t>
            </a:r>
            <a:r>
              <a:rPr lang="en-US" sz="1625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datos</a:t>
            </a:r>
            <a:r>
              <a:rPr lang="en-US" sz="1625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de Kaggle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476BFF-72C4-52B3-331C-DD0A75A5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61" b="5984"/>
          <a:stretch/>
        </p:blipFill>
        <p:spPr>
          <a:xfrm>
            <a:off x="10885504" y="5529058"/>
            <a:ext cx="7402496" cy="17529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952130-91F9-D6AB-ED57-AD9DB8966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8243914"/>
            <a:ext cx="3601884" cy="139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bético midiéndose la glucosa">
            <a:extLst>
              <a:ext uri="{FF2B5EF4-FFF2-40B4-BE49-F238E27FC236}">
                <a16:creationId xmlns:a16="http://schemas.microsoft.com/office/drawing/2014/main" id="{BEE950C9-3125-8238-6C6E-E21015B8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868332"/>
            <a:ext cx="7302116" cy="4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7602E59B-4B32-3F1D-7552-D55854387EF7}"/>
              </a:ext>
            </a:extLst>
          </p:cNvPr>
          <p:cNvGrpSpPr/>
          <p:nvPr/>
        </p:nvGrpSpPr>
        <p:grpSpPr>
          <a:xfrm rot="-5400000">
            <a:off x="-5291741" y="4480472"/>
            <a:ext cx="11574083" cy="990600"/>
            <a:chOff x="0" y="0"/>
            <a:chExt cx="2892187" cy="514996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DC67C06-929D-CC8F-B055-25F524806C85}"/>
                </a:ext>
              </a:extLst>
            </p:cNvPr>
            <p:cNvSpPr/>
            <p:nvPr/>
          </p:nvSpPr>
          <p:spPr>
            <a:xfrm>
              <a:off x="0" y="0"/>
              <a:ext cx="2892187" cy="514996"/>
            </a:xfrm>
            <a:custGeom>
              <a:avLst/>
              <a:gdLst/>
              <a:ahLst/>
              <a:cxnLst/>
              <a:rect l="l" t="t" r="r" b="b"/>
              <a:pathLst>
                <a:path w="2892187" h="514996">
                  <a:moveTo>
                    <a:pt x="0" y="0"/>
                  </a:moveTo>
                  <a:lnTo>
                    <a:pt x="2892187" y="0"/>
                  </a:lnTo>
                  <a:lnTo>
                    <a:pt x="2892187" y="514996"/>
                  </a:lnTo>
                  <a:lnTo>
                    <a:pt x="0" y="51499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0F989EC9-D255-8736-D77D-E6C9DDA06FC8}"/>
                </a:ext>
              </a:extLst>
            </p:cNvPr>
            <p:cNvSpPr txBox="1"/>
            <p:nvPr/>
          </p:nvSpPr>
          <p:spPr>
            <a:xfrm>
              <a:off x="0" y="-38100"/>
              <a:ext cx="2892187" cy="55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B9608C82-4819-D4D2-CF52-AA22D9BC2B26}"/>
              </a:ext>
            </a:extLst>
          </p:cNvPr>
          <p:cNvGrpSpPr/>
          <p:nvPr/>
        </p:nvGrpSpPr>
        <p:grpSpPr>
          <a:xfrm rot="-5400000">
            <a:off x="11811001" y="3809999"/>
            <a:ext cx="10287001" cy="2667000"/>
            <a:chOff x="0" y="0"/>
            <a:chExt cx="2892187" cy="514996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4A2B7035-16D4-FE89-F54B-787448092BF5}"/>
                </a:ext>
              </a:extLst>
            </p:cNvPr>
            <p:cNvSpPr/>
            <p:nvPr/>
          </p:nvSpPr>
          <p:spPr>
            <a:xfrm>
              <a:off x="0" y="0"/>
              <a:ext cx="2892187" cy="514996"/>
            </a:xfrm>
            <a:custGeom>
              <a:avLst/>
              <a:gdLst/>
              <a:ahLst/>
              <a:cxnLst/>
              <a:rect l="l" t="t" r="r" b="b"/>
              <a:pathLst>
                <a:path w="2892187" h="514996">
                  <a:moveTo>
                    <a:pt x="0" y="0"/>
                  </a:moveTo>
                  <a:lnTo>
                    <a:pt x="2892187" y="0"/>
                  </a:lnTo>
                  <a:lnTo>
                    <a:pt x="2892187" y="514996"/>
                  </a:lnTo>
                  <a:lnTo>
                    <a:pt x="0" y="51499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179ECB02-43AE-8A39-3BF1-D04C3DB010D1}"/>
                </a:ext>
              </a:extLst>
            </p:cNvPr>
            <p:cNvSpPr txBox="1"/>
            <p:nvPr/>
          </p:nvSpPr>
          <p:spPr>
            <a:xfrm>
              <a:off x="0" y="-38100"/>
              <a:ext cx="2892187" cy="55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8">
            <a:extLst>
              <a:ext uri="{FF2B5EF4-FFF2-40B4-BE49-F238E27FC236}">
                <a16:creationId xmlns:a16="http://schemas.microsoft.com/office/drawing/2014/main" id="{50F0726B-C06C-E9F4-613B-0885333855C4}"/>
              </a:ext>
            </a:extLst>
          </p:cNvPr>
          <p:cNvSpPr txBox="1"/>
          <p:nvPr/>
        </p:nvSpPr>
        <p:spPr>
          <a:xfrm>
            <a:off x="1670715" y="4159610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Descripción</a:t>
            </a: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del dataset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97E67108-D061-5F33-E910-D63BBD3AD5EB}"/>
              </a:ext>
            </a:extLst>
          </p:cNvPr>
          <p:cNvGrpSpPr/>
          <p:nvPr/>
        </p:nvGrpSpPr>
        <p:grpSpPr>
          <a:xfrm>
            <a:off x="76776" y="4594341"/>
            <a:ext cx="400248" cy="1010190"/>
            <a:chOff x="0" y="0"/>
            <a:chExt cx="2000221" cy="12838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4DA9127-149D-8A56-1F32-0C42AA86E606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B7C860CE-7B80-DC31-EC8E-86DA2BFA9FA3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DCEEBCC6-6BC8-F3D9-3310-B4F6E6DEC891}"/>
              </a:ext>
            </a:extLst>
          </p:cNvPr>
          <p:cNvGrpSpPr/>
          <p:nvPr/>
        </p:nvGrpSpPr>
        <p:grpSpPr>
          <a:xfrm>
            <a:off x="673621" y="4594341"/>
            <a:ext cx="400248" cy="1010190"/>
            <a:chOff x="0" y="0"/>
            <a:chExt cx="2000221" cy="12838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40A24D6-55CB-C07D-91C6-38D717100C08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542184A3-4A01-F543-CC53-6BB2AD8EF78C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D5892784-89FC-CE7F-823A-E483FA19CD8E}"/>
              </a:ext>
            </a:extLst>
          </p:cNvPr>
          <p:cNvGrpSpPr/>
          <p:nvPr/>
        </p:nvGrpSpPr>
        <p:grpSpPr>
          <a:xfrm>
            <a:off x="1270467" y="4638404"/>
            <a:ext cx="400248" cy="1010190"/>
            <a:chOff x="0" y="0"/>
            <a:chExt cx="2000221" cy="128386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20D2B25-307C-ADD6-C477-56AB24F8629B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178B177A-419A-AD3A-2614-C8CA2A997520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E7F8B-A4A6-499C-E46B-3D64B1CD4352}"/>
              </a:ext>
            </a:extLst>
          </p:cNvPr>
          <p:cNvSpPr/>
          <p:nvPr/>
        </p:nvSpPr>
        <p:spPr>
          <a:xfrm>
            <a:off x="7092463" y="495300"/>
            <a:ext cx="10376554" cy="929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121AD5-964A-6372-7300-BB3F1902D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26045"/>
              </p:ext>
            </p:extLst>
          </p:nvPr>
        </p:nvGraphicFramePr>
        <p:xfrm>
          <a:off x="7092463" y="2224728"/>
          <a:ext cx="10376554" cy="564046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3042137">
                  <a:extLst>
                    <a:ext uri="{9D8B030D-6E8A-4147-A177-3AD203B41FA5}">
                      <a16:colId xmlns:a16="http://schemas.microsoft.com/office/drawing/2014/main" val="9392739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488629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71838879"/>
                    </a:ext>
                  </a:extLst>
                </a:gridCol>
                <a:gridCol w="4362617">
                  <a:extLst>
                    <a:ext uri="{9D8B030D-6E8A-4147-A177-3AD203B41FA5}">
                      <a16:colId xmlns:a16="http://schemas.microsoft.com/office/drawing/2014/main" val="3654000794"/>
                    </a:ext>
                  </a:extLst>
                </a:gridCol>
              </a:tblGrid>
              <a:tr h="5613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Nombre de la Variable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Tipo de Dato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Tipo de Variable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359900"/>
                  </a:ext>
                </a:extLst>
              </a:tr>
              <a:tr h="2995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solidFill>
                            <a:schemeClr val="tx1"/>
                          </a:solidFill>
                          <a:effectLst/>
                        </a:rPr>
                        <a:t>Pregnancies</a:t>
                      </a:r>
                      <a:endParaRPr lang="en-US" sz="2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effectLst/>
                        </a:rPr>
                        <a:t>Entero</a:t>
                      </a:r>
                      <a:r>
                        <a:rPr lang="en-US" sz="2200" kern="0" dirty="0">
                          <a:effectLst/>
                        </a:rPr>
                        <a:t> 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effectLst/>
                        </a:rPr>
                        <a:t>Discreta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effectLst/>
                        </a:rPr>
                        <a:t>Número</a:t>
                      </a:r>
                      <a:r>
                        <a:rPr lang="en-US" sz="2200" kern="0" dirty="0">
                          <a:effectLst/>
                        </a:rPr>
                        <a:t> de </a:t>
                      </a:r>
                      <a:r>
                        <a:rPr lang="en-US" sz="2200" kern="0" dirty="0" err="1">
                          <a:effectLst/>
                        </a:rPr>
                        <a:t>embarazos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26302"/>
                  </a:ext>
                </a:extLst>
              </a:tr>
              <a:tr h="592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solidFill>
                            <a:schemeClr val="tx1"/>
                          </a:solidFill>
                          <a:effectLst/>
                        </a:rPr>
                        <a:t>Glucose</a:t>
                      </a:r>
                      <a:endParaRPr lang="en-US" sz="2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effectLst/>
                        </a:rPr>
                        <a:t>Entero</a:t>
                      </a:r>
                      <a:r>
                        <a:rPr lang="en-US" sz="2200" kern="0" dirty="0">
                          <a:effectLst/>
                        </a:rPr>
                        <a:t> 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effectLst/>
                        </a:rPr>
                        <a:t>Continua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Concentración de glucosa en sangre (mg/</a:t>
                      </a:r>
                      <a:r>
                        <a:rPr lang="es-PA" sz="2200" kern="0" dirty="0" err="1">
                          <a:effectLst/>
                        </a:rPr>
                        <a:t>dL</a:t>
                      </a:r>
                      <a:r>
                        <a:rPr lang="es-PA" sz="2200" kern="0" dirty="0">
                          <a:effectLst/>
                        </a:rPr>
                        <a:t>)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47909"/>
                  </a:ext>
                </a:extLst>
              </a:tr>
              <a:tr h="2995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solidFill>
                            <a:schemeClr val="tx1"/>
                          </a:solidFill>
                          <a:effectLst/>
                        </a:rPr>
                        <a:t>BloodPressure</a:t>
                      </a:r>
                      <a:endParaRPr lang="en-US" sz="2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Entero 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effectLst/>
                        </a:rPr>
                        <a:t>Continua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Presión arterial diastólica (mm Hg)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531989"/>
                  </a:ext>
                </a:extLst>
              </a:tr>
              <a:tr h="2995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solidFill>
                            <a:schemeClr val="tx1"/>
                          </a:solidFill>
                          <a:effectLst/>
                        </a:rPr>
                        <a:t>SkinThickness</a:t>
                      </a:r>
                      <a:endParaRPr lang="en-US" sz="2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Entero 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effectLst/>
                        </a:rPr>
                        <a:t>Continua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Grosor del pliegue cutáneo (mm)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33425"/>
                  </a:ext>
                </a:extLst>
              </a:tr>
              <a:tr h="561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Insulin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Entero 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Continua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Nivel de insulina en sangre (</a:t>
                      </a:r>
                      <a:r>
                        <a:rPr lang="es-PA" sz="2200" kern="0" dirty="0" err="1">
                          <a:effectLst/>
                        </a:rPr>
                        <a:t>muU</a:t>
                      </a:r>
                      <a:r>
                        <a:rPr lang="es-PA" sz="2200" kern="0" dirty="0">
                          <a:effectLst/>
                        </a:rPr>
                        <a:t>/</a:t>
                      </a:r>
                      <a:r>
                        <a:rPr lang="es-PA" sz="2200" kern="0" dirty="0" err="1">
                          <a:effectLst/>
                        </a:rPr>
                        <a:t>mL</a:t>
                      </a:r>
                      <a:r>
                        <a:rPr lang="es-PA" sz="2200" kern="0" dirty="0">
                          <a:effectLst/>
                        </a:rPr>
                        <a:t>)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618342"/>
                  </a:ext>
                </a:extLst>
              </a:tr>
              <a:tr h="561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solidFill>
                            <a:schemeClr val="tx1"/>
                          </a:solidFill>
                          <a:effectLst/>
                        </a:rPr>
                        <a:t>BMI</a:t>
                      </a:r>
                      <a:endParaRPr lang="en-US" sz="2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Flotante 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effectLst/>
                        </a:rPr>
                        <a:t>Continua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IMC (peso en kg / altura² en m)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71078"/>
                  </a:ext>
                </a:extLst>
              </a:tr>
              <a:tr h="561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Diabetes Pedigree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Function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Flotante 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Continua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Riesgo genético de diabetes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178568"/>
                  </a:ext>
                </a:extLst>
              </a:tr>
              <a:tr h="561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effectLst/>
                        </a:rPr>
                        <a:t>Entero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Discreta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Edad del paciente (años). 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53984"/>
                  </a:ext>
                </a:extLst>
              </a:tr>
              <a:tr h="561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>
                          <a:solidFill>
                            <a:schemeClr val="tx1"/>
                          </a:solidFill>
                          <a:effectLst/>
                        </a:rPr>
                        <a:t>Outcome</a:t>
                      </a:r>
                      <a:endParaRPr lang="en-US" sz="2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>
                          <a:effectLst/>
                        </a:rPr>
                        <a:t>Entero</a:t>
                      </a:r>
                      <a:endParaRPr lang="en-US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0" dirty="0" err="1">
                          <a:effectLst/>
                        </a:rPr>
                        <a:t>Binaria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PA" sz="2200" kern="0" dirty="0">
                          <a:effectLst/>
                        </a:rPr>
                        <a:t>Presencia de Diabetes: 1 (sí), 0 (no)</a:t>
                      </a:r>
                      <a:endParaRPr lang="en-US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738" marR="9173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6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58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254E4F9-6078-5DDA-4D52-6E044B79608B}"/>
              </a:ext>
            </a:extLst>
          </p:cNvPr>
          <p:cNvSpPr txBox="1"/>
          <p:nvPr/>
        </p:nvSpPr>
        <p:spPr>
          <a:xfrm>
            <a:off x="614172" y="928878"/>
            <a:ext cx="7892796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dirty="0">
                <a:latin typeface="+mj-lt"/>
                <a:ea typeface="+mj-ea"/>
                <a:cs typeface="+mj-cs"/>
                <a:sym typeface="Fira Sans Heavy"/>
              </a:rPr>
              <a:t>¿</a:t>
            </a:r>
            <a:r>
              <a:rPr lang="en-US" sz="7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Por </a:t>
            </a:r>
            <a:r>
              <a:rPr lang="en-US" sz="75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qué</a:t>
            </a:r>
            <a:r>
              <a:rPr lang="en-US" sz="7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 </a:t>
            </a:r>
            <a:r>
              <a:rPr lang="en-US" sz="75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utilizar</a:t>
            </a:r>
            <a:r>
              <a:rPr lang="en-US" sz="7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 </a:t>
            </a:r>
            <a:r>
              <a:rPr lang="en-US" sz="75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este</a:t>
            </a:r>
            <a:r>
              <a:rPr lang="en-US" sz="7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ira Sans Heavy"/>
              </a:rPr>
              <a:t> data set?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AB48D-D8AF-A130-01A9-3DD3A4336190}"/>
              </a:ext>
            </a:extLst>
          </p:cNvPr>
          <p:cNvSpPr txBox="1"/>
          <p:nvPr/>
        </p:nvSpPr>
        <p:spPr>
          <a:xfrm>
            <a:off x="946404" y="3991356"/>
            <a:ext cx="7228332" cy="5321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effectLst/>
              </a:rPr>
              <a:t>La diabetes </a:t>
            </a:r>
            <a:r>
              <a:rPr lang="en-US" sz="3300" dirty="0" err="1">
                <a:effectLst/>
              </a:rPr>
              <a:t>tipo</a:t>
            </a:r>
            <a:r>
              <a:rPr lang="en-US" sz="3300" dirty="0">
                <a:effectLst/>
              </a:rPr>
              <a:t> 2 es </a:t>
            </a:r>
            <a:r>
              <a:rPr lang="en-US" sz="3300" dirty="0" err="1">
                <a:effectLst/>
              </a:rPr>
              <a:t>una</a:t>
            </a:r>
            <a:r>
              <a:rPr lang="en-US" sz="3300" dirty="0">
                <a:effectLst/>
              </a:rPr>
              <a:t> de las </a:t>
            </a:r>
            <a:r>
              <a:rPr lang="en-US" sz="3300" dirty="0" err="1">
                <a:effectLst/>
              </a:rPr>
              <a:t>enfermedades</a:t>
            </a:r>
            <a:r>
              <a:rPr lang="en-US" sz="3300" dirty="0">
                <a:effectLst/>
              </a:rPr>
              <a:t> con mayor </a:t>
            </a:r>
            <a:r>
              <a:rPr lang="en-US" sz="3300" dirty="0" err="1">
                <a:effectLst/>
              </a:rPr>
              <a:t>crecimiento</a:t>
            </a:r>
            <a:r>
              <a:rPr lang="en-US" sz="3300" dirty="0">
                <a:effectLst/>
              </a:rPr>
              <a:t> a </a:t>
            </a:r>
            <a:r>
              <a:rPr lang="en-US" sz="3300" dirty="0" err="1">
                <a:effectLst/>
              </a:rPr>
              <a:t>nivel</a:t>
            </a:r>
            <a:r>
              <a:rPr lang="en-US" sz="3300" dirty="0">
                <a:effectLst/>
              </a:rPr>
              <a:t> global, </a:t>
            </a:r>
            <a:r>
              <a:rPr lang="en-US" sz="3300" dirty="0" err="1">
                <a:effectLst/>
              </a:rPr>
              <a:t>afectando</a:t>
            </a:r>
            <a:r>
              <a:rPr lang="en-US" sz="3300" dirty="0">
                <a:effectLst/>
              </a:rPr>
              <a:t> a </a:t>
            </a:r>
            <a:r>
              <a:rPr lang="en-US" sz="3300" dirty="0" err="1">
                <a:effectLst/>
              </a:rPr>
              <a:t>más</a:t>
            </a:r>
            <a:r>
              <a:rPr lang="en-US" sz="3300" dirty="0">
                <a:effectLst/>
              </a:rPr>
              <a:t> de 537 </a:t>
            </a:r>
            <a:r>
              <a:rPr lang="en-US" sz="3300" dirty="0" err="1">
                <a:effectLst/>
              </a:rPr>
              <a:t>millones</a:t>
            </a:r>
            <a:r>
              <a:rPr lang="en-US" sz="3300" dirty="0">
                <a:effectLst/>
              </a:rPr>
              <a:t> de </a:t>
            </a:r>
            <a:r>
              <a:rPr lang="en-US" sz="3300" dirty="0" err="1">
                <a:effectLst/>
              </a:rPr>
              <a:t>adultos</a:t>
            </a:r>
            <a:r>
              <a:rPr lang="en-US" sz="3300" dirty="0">
                <a:effectLst/>
              </a:rPr>
              <a:t> </a:t>
            </a:r>
            <a:r>
              <a:rPr lang="en-US" sz="3300" dirty="0" err="1">
                <a:effectLst/>
              </a:rPr>
              <a:t>según</a:t>
            </a:r>
            <a:r>
              <a:rPr lang="en-US" sz="3300" dirty="0">
                <a:effectLst/>
              </a:rPr>
              <a:t> la </a:t>
            </a:r>
            <a:r>
              <a:rPr lang="en-US" sz="3300" dirty="0" err="1">
                <a:effectLst/>
              </a:rPr>
              <a:t>Federación</a:t>
            </a:r>
            <a:r>
              <a:rPr lang="en-US" sz="3300" dirty="0">
                <a:effectLst/>
              </a:rPr>
              <a:t> Internacional de Diabetes (FID), lo que genera un alto </a:t>
            </a:r>
            <a:r>
              <a:rPr lang="en-US" sz="3300" dirty="0" err="1">
                <a:effectLst/>
              </a:rPr>
              <a:t>impacto</a:t>
            </a:r>
            <a:r>
              <a:rPr lang="en-US" sz="3300" dirty="0">
                <a:effectLst/>
              </a:rPr>
              <a:t> </a:t>
            </a:r>
            <a:r>
              <a:rPr lang="en-US" sz="3300" dirty="0" err="1">
                <a:effectLst/>
              </a:rPr>
              <a:t>en</a:t>
            </a:r>
            <a:r>
              <a:rPr lang="en-US" sz="3300" dirty="0">
                <a:effectLst/>
              </a:rPr>
              <a:t> </a:t>
            </a:r>
            <a:r>
              <a:rPr lang="en-US" sz="3300" dirty="0" err="1">
                <a:effectLst/>
              </a:rPr>
              <a:t>los</a:t>
            </a:r>
            <a:r>
              <a:rPr lang="en-US" sz="3300" dirty="0">
                <a:effectLst/>
              </a:rPr>
              <a:t> </a:t>
            </a:r>
            <a:r>
              <a:rPr lang="en-US" sz="3300" dirty="0" err="1">
                <a:effectLst/>
              </a:rPr>
              <a:t>costos</a:t>
            </a:r>
            <a:r>
              <a:rPr lang="en-US" sz="3300" dirty="0">
                <a:effectLst/>
              </a:rPr>
              <a:t> de </a:t>
            </a:r>
            <a:r>
              <a:rPr lang="en-US" sz="3300" dirty="0" err="1">
                <a:effectLst/>
              </a:rPr>
              <a:t>salud</a:t>
            </a:r>
            <a:r>
              <a:rPr lang="en-US" sz="3300" dirty="0">
                <a:effectLst/>
              </a:rPr>
              <a:t> </a:t>
            </a:r>
            <a:r>
              <a:rPr lang="en-US" sz="3300" dirty="0" err="1">
                <a:effectLst/>
              </a:rPr>
              <a:t>pública</a:t>
            </a:r>
            <a:r>
              <a:rPr lang="en-US" sz="3300" dirty="0">
                <a:effectLst/>
              </a:rPr>
              <a:t> de </a:t>
            </a:r>
            <a:r>
              <a:rPr lang="en-US" sz="3300" dirty="0" err="1">
                <a:effectLst/>
              </a:rPr>
              <a:t>los</a:t>
            </a:r>
            <a:r>
              <a:rPr lang="en-US" sz="3300" dirty="0">
                <a:effectLst/>
              </a:rPr>
              <a:t> </a:t>
            </a:r>
            <a:r>
              <a:rPr lang="en-US" sz="3300" dirty="0" err="1">
                <a:effectLst/>
              </a:rPr>
              <a:t>países</a:t>
            </a:r>
            <a:r>
              <a:rPr lang="en-US" sz="3300" dirty="0">
                <a:effectLst/>
              </a:rPr>
              <a:t>. </a:t>
            </a:r>
            <a:endParaRPr lang="en-US" sz="3300" dirty="0"/>
          </a:p>
        </p:txBody>
      </p:sp>
      <p:pic>
        <p:nvPicPr>
          <p:cNvPr id="3" name="Picture 2" descr="A chart of different types of diabetes&#10;&#10;AI-generated content may be incorrect.">
            <a:extLst>
              <a:ext uri="{FF2B5EF4-FFF2-40B4-BE49-F238E27FC236}">
                <a16:creationId xmlns:a16="http://schemas.microsoft.com/office/drawing/2014/main" id="{6BE78937-A9EC-C395-85DA-8D6F4A25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79"/>
          <a:stretch/>
        </p:blipFill>
        <p:spPr>
          <a:xfrm>
            <a:off x="9296400" y="1588945"/>
            <a:ext cx="8377428" cy="7854539"/>
          </a:xfrm>
          <a:prstGeom prst="rect">
            <a:avLst/>
          </a:prstGeom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40377ED6-6E9F-0897-50CD-765AA1675D9C}"/>
              </a:ext>
            </a:extLst>
          </p:cNvPr>
          <p:cNvGrpSpPr/>
          <p:nvPr/>
        </p:nvGrpSpPr>
        <p:grpSpPr>
          <a:xfrm>
            <a:off x="695241" y="3473196"/>
            <a:ext cx="8004572" cy="195834"/>
            <a:chOff x="0" y="0"/>
            <a:chExt cx="2000221" cy="12838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4C7D754-1FFC-206A-2403-854CB3445BC7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07ED0A1E-C76B-746E-E6E5-FBD3434C2531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1294505B-6C53-A33D-4C61-01618EE5A335}"/>
              </a:ext>
            </a:extLst>
          </p:cNvPr>
          <p:cNvSpPr/>
          <p:nvPr/>
        </p:nvSpPr>
        <p:spPr>
          <a:xfrm>
            <a:off x="16400585" y="-16571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4116124" h="1377031">
                <a:moveTo>
                  <a:pt x="0" y="0"/>
                </a:moveTo>
                <a:lnTo>
                  <a:pt x="4116124" y="0"/>
                </a:lnTo>
                <a:lnTo>
                  <a:pt x="4116124" y="1377031"/>
                </a:lnTo>
                <a:lnTo>
                  <a:pt x="0" y="137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7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200" y="1139302"/>
            <a:ext cx="15254107" cy="9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  <a:sym typeface="Fira Sans Heavy"/>
              </a:rPr>
              <a:t>ANÁLISIS DESCRIPTIVO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230315" y="-1347951"/>
            <a:ext cx="19432792" cy="2286345"/>
            <a:chOff x="0" y="0"/>
            <a:chExt cx="4855958" cy="5713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5958" cy="571323"/>
            </a:xfrm>
            <a:custGeom>
              <a:avLst/>
              <a:gdLst/>
              <a:ahLst/>
              <a:cxnLst/>
              <a:rect l="l" t="t" r="r" b="b"/>
              <a:pathLst>
                <a:path w="4855958" h="571323">
                  <a:moveTo>
                    <a:pt x="0" y="0"/>
                  </a:moveTo>
                  <a:lnTo>
                    <a:pt x="4855958" y="0"/>
                  </a:lnTo>
                  <a:lnTo>
                    <a:pt x="4855958" y="571323"/>
                  </a:lnTo>
                  <a:lnTo>
                    <a:pt x="0" y="571323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5958" cy="609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729404" y="514308"/>
            <a:ext cx="4041650" cy="1028784"/>
          </a:xfrm>
          <a:custGeom>
            <a:avLst/>
            <a:gdLst/>
            <a:ahLst/>
            <a:cxnLst/>
            <a:rect l="l" t="t" r="r" b="b"/>
            <a:pathLst>
              <a:path w="4041650" h="1028784">
                <a:moveTo>
                  <a:pt x="0" y="0"/>
                </a:moveTo>
                <a:lnTo>
                  <a:pt x="4041649" y="0"/>
                </a:lnTo>
                <a:lnTo>
                  <a:pt x="4041649" y="1028784"/>
                </a:lnTo>
                <a:lnTo>
                  <a:pt x="0" y="102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291AC-C686-5626-A2C8-78150AF5D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86" y="3695700"/>
            <a:ext cx="8686800" cy="459889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EF77BFF2-69B6-E4D5-B748-AF515C8FFDD9}"/>
              </a:ext>
            </a:extLst>
          </p:cNvPr>
          <p:cNvSpPr txBox="1"/>
          <p:nvPr/>
        </p:nvSpPr>
        <p:spPr>
          <a:xfrm>
            <a:off x="1219200" y="2336655"/>
            <a:ext cx="8054278" cy="24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60"/>
              </a:lnSpc>
            </a:pPr>
            <a:r>
              <a:rPr lang="en-US" sz="32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1. Pre-</a:t>
            </a:r>
            <a:r>
              <a:rPr lang="en-US" sz="32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procesamiento</a:t>
            </a:r>
            <a:r>
              <a:rPr lang="en-US" sz="32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y </a:t>
            </a:r>
            <a:r>
              <a:rPr lang="en-US" sz="32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limpieza</a:t>
            </a:r>
            <a:endParaRPr lang="en-US" sz="3200" spc="388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581E0-CE7A-002B-0A81-B71E798E3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2458674"/>
            <a:ext cx="5493454" cy="6749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54432-B682-4B24-394B-FEE2C4CD5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C8A0959-8B39-D99E-181B-5ED1830222F3}"/>
              </a:ext>
            </a:extLst>
          </p:cNvPr>
          <p:cNvSpPr txBox="1"/>
          <p:nvPr/>
        </p:nvSpPr>
        <p:spPr>
          <a:xfrm>
            <a:off x="1219200" y="1139302"/>
            <a:ext cx="15254107" cy="9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  <a:sym typeface="Fira Sans Heavy"/>
              </a:rPr>
              <a:t>ANÁLISIS DESCRIPTIVO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4C0AAF5-DDAF-7BA2-306E-C71220FDAF44}"/>
              </a:ext>
            </a:extLst>
          </p:cNvPr>
          <p:cNvGrpSpPr/>
          <p:nvPr/>
        </p:nvGrpSpPr>
        <p:grpSpPr>
          <a:xfrm rot="-10800000">
            <a:off x="-230315" y="-1347951"/>
            <a:ext cx="19432792" cy="2286345"/>
            <a:chOff x="0" y="0"/>
            <a:chExt cx="4855958" cy="57132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C9FC95-D701-AE4E-579A-3F9F46388C22}"/>
                </a:ext>
              </a:extLst>
            </p:cNvPr>
            <p:cNvSpPr/>
            <p:nvPr/>
          </p:nvSpPr>
          <p:spPr>
            <a:xfrm>
              <a:off x="0" y="0"/>
              <a:ext cx="4855958" cy="571323"/>
            </a:xfrm>
            <a:custGeom>
              <a:avLst/>
              <a:gdLst/>
              <a:ahLst/>
              <a:cxnLst/>
              <a:rect l="l" t="t" r="r" b="b"/>
              <a:pathLst>
                <a:path w="4855958" h="571323">
                  <a:moveTo>
                    <a:pt x="0" y="0"/>
                  </a:moveTo>
                  <a:lnTo>
                    <a:pt x="4855958" y="0"/>
                  </a:lnTo>
                  <a:lnTo>
                    <a:pt x="4855958" y="571323"/>
                  </a:lnTo>
                  <a:lnTo>
                    <a:pt x="0" y="571323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337C19E-1FA0-5D99-5E5D-0D831BC5929D}"/>
                </a:ext>
              </a:extLst>
            </p:cNvPr>
            <p:cNvSpPr txBox="1"/>
            <p:nvPr/>
          </p:nvSpPr>
          <p:spPr>
            <a:xfrm>
              <a:off x="0" y="-38100"/>
              <a:ext cx="4855958" cy="609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207364F-6141-82DC-9090-C36267510104}"/>
              </a:ext>
            </a:extLst>
          </p:cNvPr>
          <p:cNvSpPr/>
          <p:nvPr/>
        </p:nvSpPr>
        <p:spPr>
          <a:xfrm>
            <a:off x="13639800" y="514308"/>
            <a:ext cx="3131254" cy="698546"/>
          </a:xfrm>
          <a:custGeom>
            <a:avLst/>
            <a:gdLst/>
            <a:ahLst/>
            <a:cxnLst/>
            <a:rect l="l" t="t" r="r" b="b"/>
            <a:pathLst>
              <a:path w="4041650" h="1028784">
                <a:moveTo>
                  <a:pt x="0" y="0"/>
                </a:moveTo>
                <a:lnTo>
                  <a:pt x="4041649" y="0"/>
                </a:lnTo>
                <a:lnTo>
                  <a:pt x="4041649" y="1028784"/>
                </a:lnTo>
                <a:lnTo>
                  <a:pt x="0" y="102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900285AC-6428-0B65-C256-33B2860CF861}"/>
              </a:ext>
            </a:extLst>
          </p:cNvPr>
          <p:cNvSpPr txBox="1"/>
          <p:nvPr/>
        </p:nvSpPr>
        <p:spPr>
          <a:xfrm>
            <a:off x="578553" y="2203755"/>
            <a:ext cx="16535400" cy="221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560"/>
              </a:lnSpc>
            </a:pP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2.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Resumen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Estadístico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</a:t>
            </a:r>
            <a:r>
              <a:rPr lang="en-US" sz="2400" b="1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65%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sin diabetes </a:t>
            </a:r>
            <a:r>
              <a:rPr lang="es-PA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| </a:t>
            </a:r>
            <a:r>
              <a:rPr lang="es-PA" sz="2400" b="1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35%</a:t>
            </a:r>
            <a:r>
              <a:rPr lang="es-PA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con diabetes</a:t>
            </a:r>
            <a:endParaRPr lang="en-US" sz="2400" spc="388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71BC72-55FB-7A71-73A9-5F8B9AF3D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68232"/>
              </p:ext>
            </p:extLst>
          </p:nvPr>
        </p:nvGraphicFramePr>
        <p:xfrm>
          <a:off x="381000" y="2721707"/>
          <a:ext cx="10515600" cy="3306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297">
                  <a:extLst>
                    <a:ext uri="{9D8B030D-6E8A-4147-A177-3AD203B41FA5}">
                      <a16:colId xmlns:a16="http://schemas.microsoft.com/office/drawing/2014/main" val="785097974"/>
                    </a:ext>
                  </a:extLst>
                </a:gridCol>
                <a:gridCol w="1501731">
                  <a:extLst>
                    <a:ext uri="{9D8B030D-6E8A-4147-A177-3AD203B41FA5}">
                      <a16:colId xmlns:a16="http://schemas.microsoft.com/office/drawing/2014/main" val="2510253639"/>
                    </a:ext>
                  </a:extLst>
                </a:gridCol>
                <a:gridCol w="1068445">
                  <a:extLst>
                    <a:ext uri="{9D8B030D-6E8A-4147-A177-3AD203B41FA5}">
                      <a16:colId xmlns:a16="http://schemas.microsoft.com/office/drawing/2014/main" val="2356186664"/>
                    </a:ext>
                  </a:extLst>
                </a:gridCol>
                <a:gridCol w="1140331">
                  <a:extLst>
                    <a:ext uri="{9D8B030D-6E8A-4147-A177-3AD203B41FA5}">
                      <a16:colId xmlns:a16="http://schemas.microsoft.com/office/drawing/2014/main" val="1289018183"/>
                    </a:ext>
                  </a:extLst>
                </a:gridCol>
                <a:gridCol w="1273271">
                  <a:extLst>
                    <a:ext uri="{9D8B030D-6E8A-4147-A177-3AD203B41FA5}">
                      <a16:colId xmlns:a16="http://schemas.microsoft.com/office/drawing/2014/main" val="233550112"/>
                    </a:ext>
                  </a:extLst>
                </a:gridCol>
                <a:gridCol w="910887">
                  <a:extLst>
                    <a:ext uri="{9D8B030D-6E8A-4147-A177-3AD203B41FA5}">
                      <a16:colId xmlns:a16="http://schemas.microsoft.com/office/drawing/2014/main" val="1825860076"/>
                    </a:ext>
                  </a:extLst>
                </a:gridCol>
                <a:gridCol w="755297">
                  <a:extLst>
                    <a:ext uri="{9D8B030D-6E8A-4147-A177-3AD203B41FA5}">
                      <a16:colId xmlns:a16="http://schemas.microsoft.com/office/drawing/2014/main" val="3395137859"/>
                    </a:ext>
                  </a:extLst>
                </a:gridCol>
                <a:gridCol w="1128514">
                  <a:extLst>
                    <a:ext uri="{9D8B030D-6E8A-4147-A177-3AD203B41FA5}">
                      <a16:colId xmlns:a16="http://schemas.microsoft.com/office/drawing/2014/main" val="1083329713"/>
                    </a:ext>
                  </a:extLst>
                </a:gridCol>
                <a:gridCol w="622357">
                  <a:extLst>
                    <a:ext uri="{9D8B030D-6E8A-4147-A177-3AD203B41FA5}">
                      <a16:colId xmlns:a16="http://schemas.microsoft.com/office/drawing/2014/main" val="1086903776"/>
                    </a:ext>
                  </a:extLst>
                </a:gridCol>
                <a:gridCol w="1359470">
                  <a:extLst>
                    <a:ext uri="{9D8B030D-6E8A-4147-A177-3AD203B41FA5}">
                      <a16:colId xmlns:a16="http://schemas.microsoft.com/office/drawing/2014/main" val="2041959670"/>
                    </a:ext>
                  </a:extLst>
                </a:gridCol>
              </a:tblGrid>
              <a:tr h="701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 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Pregnancies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Glucose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solidFill>
                            <a:schemeClr val="tx1"/>
                          </a:solidFill>
                          <a:effectLst/>
                        </a:rPr>
                        <a:t>Blood Pressure</a:t>
                      </a:r>
                      <a:endParaRPr lang="en-US" sz="19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Skin Thickness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Insulin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solidFill>
                            <a:schemeClr val="tx1"/>
                          </a:solidFill>
                          <a:effectLst/>
                        </a:rPr>
                        <a:t>BMI</a:t>
                      </a:r>
                      <a:endParaRPr lang="en-US" sz="19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Diabetes Pedigree Function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Outcome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468478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768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768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768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768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768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768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768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768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768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75784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9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4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121.66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72.39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29.11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140.67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32.46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0.47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33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452339"/>
                  </a:ext>
                </a:extLst>
              </a:tr>
              <a:tr h="238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3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30.44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12.10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8.79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86.38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6.88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0.33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12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527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en-US" sz="19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44.00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24.00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7.00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14.00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18.20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0.08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21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93939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0.25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99.75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64.00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25.00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121.50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27.50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0.24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24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47773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US" sz="19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3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117.00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72.00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29.00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125.00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32.30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0.37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29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4878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6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140.25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80.00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32.00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127.25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36.60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0.63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41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304946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en-US" sz="19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F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17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199.00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122.00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99.00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846.00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>
                          <a:effectLst/>
                        </a:rPr>
                        <a:t>67.10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2.42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81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0" dirty="0">
                          <a:effectLst/>
                        </a:rPr>
                        <a:t>1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920336"/>
                  </a:ext>
                </a:extLst>
              </a:tr>
            </a:tbl>
          </a:graphicData>
        </a:graphic>
      </p:graphicFrame>
      <p:pic>
        <p:nvPicPr>
          <p:cNvPr id="9" name="Picture 8" descr="A graph of diabetes&#10;&#10;AI-generated content may be incorrect.">
            <a:extLst>
              <a:ext uri="{FF2B5EF4-FFF2-40B4-BE49-F238E27FC236}">
                <a16:creationId xmlns:a16="http://schemas.microsoft.com/office/drawing/2014/main" id="{9B044D30-F5FB-3814-4EA0-821C1DEC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6289626"/>
            <a:ext cx="8303467" cy="3997374"/>
          </a:xfrm>
          <a:prstGeom prst="rect">
            <a:avLst/>
          </a:prstGeom>
        </p:spPr>
      </p:pic>
      <p:pic>
        <p:nvPicPr>
          <p:cNvPr id="10" name="Picture 9" descr="A chart with red and blue squares&#10;&#10;AI-generated content may be incorrect.">
            <a:extLst>
              <a:ext uri="{FF2B5EF4-FFF2-40B4-BE49-F238E27FC236}">
                <a16:creationId xmlns:a16="http://schemas.microsoft.com/office/drawing/2014/main" id="{EDC41227-82F8-7911-A9B0-DCDF798E0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3417972"/>
            <a:ext cx="7130229" cy="63549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8FCB21-3BA3-D9A2-5F0A-C00C1B78A248}"/>
              </a:ext>
            </a:extLst>
          </p:cNvPr>
          <p:cNvSpPr txBox="1"/>
          <p:nvPr/>
        </p:nvSpPr>
        <p:spPr>
          <a:xfrm>
            <a:off x="12792808" y="2780084"/>
            <a:ext cx="458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3200" dirty="0">
                <a:solidFill>
                  <a:srgbClr val="404040"/>
                </a:solidFill>
              </a:rPr>
              <a:t>Mapa de Correlación</a:t>
            </a:r>
            <a:endParaRPr lang="en-US" sz="3200" dirty="0">
              <a:solidFill>
                <a:srgbClr val="40404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DF560E-43DE-3E12-BF3A-E64ED4DF63E9}"/>
              </a:ext>
            </a:extLst>
          </p:cNvPr>
          <p:cNvSpPr/>
          <p:nvPr/>
        </p:nvSpPr>
        <p:spPr>
          <a:xfrm>
            <a:off x="11506200" y="7734299"/>
            <a:ext cx="5715000" cy="58651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69F4DF-CFD3-4056-E1AA-718CA8B0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40" y="3114994"/>
            <a:ext cx="7942459" cy="5294972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4FE981DE-0A13-4A75-0956-8453448BB953}"/>
              </a:ext>
            </a:extLst>
          </p:cNvPr>
          <p:cNvSpPr txBox="1"/>
          <p:nvPr/>
        </p:nvSpPr>
        <p:spPr>
          <a:xfrm>
            <a:off x="1219200" y="1139302"/>
            <a:ext cx="15254107" cy="9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  <a:sym typeface="Fira Sans Heavy"/>
              </a:rPr>
              <a:t>ANÁLISIS PREDICTIVO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87696D00-E510-6C50-CC0E-A39503B38BA1}"/>
              </a:ext>
            </a:extLst>
          </p:cNvPr>
          <p:cNvGrpSpPr/>
          <p:nvPr/>
        </p:nvGrpSpPr>
        <p:grpSpPr>
          <a:xfrm rot="-5400000">
            <a:off x="11785502" y="3707382"/>
            <a:ext cx="11574083" cy="2060933"/>
            <a:chOff x="0" y="0"/>
            <a:chExt cx="2892187" cy="514996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241CE71E-4A04-89BC-8171-10849AD39F5F}"/>
                </a:ext>
              </a:extLst>
            </p:cNvPr>
            <p:cNvSpPr/>
            <p:nvPr/>
          </p:nvSpPr>
          <p:spPr>
            <a:xfrm>
              <a:off x="0" y="0"/>
              <a:ext cx="2892187" cy="514996"/>
            </a:xfrm>
            <a:custGeom>
              <a:avLst/>
              <a:gdLst/>
              <a:ahLst/>
              <a:cxnLst/>
              <a:rect l="l" t="t" r="r" b="b"/>
              <a:pathLst>
                <a:path w="2892187" h="514996">
                  <a:moveTo>
                    <a:pt x="0" y="0"/>
                  </a:moveTo>
                  <a:lnTo>
                    <a:pt x="2892187" y="0"/>
                  </a:lnTo>
                  <a:lnTo>
                    <a:pt x="2892187" y="514996"/>
                  </a:lnTo>
                  <a:lnTo>
                    <a:pt x="0" y="51499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633FA7BF-5B60-0038-2EA1-67593DF1B88B}"/>
                </a:ext>
              </a:extLst>
            </p:cNvPr>
            <p:cNvSpPr txBox="1"/>
            <p:nvPr/>
          </p:nvSpPr>
          <p:spPr>
            <a:xfrm>
              <a:off x="0" y="-38100"/>
              <a:ext cx="2892187" cy="55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12">
            <a:extLst>
              <a:ext uri="{FF2B5EF4-FFF2-40B4-BE49-F238E27FC236}">
                <a16:creationId xmlns:a16="http://schemas.microsoft.com/office/drawing/2014/main" id="{1C8DC5D1-4322-6B9F-E4A1-95F96918F3C9}"/>
              </a:ext>
            </a:extLst>
          </p:cNvPr>
          <p:cNvSpPr/>
          <p:nvPr/>
        </p:nvSpPr>
        <p:spPr>
          <a:xfrm>
            <a:off x="15989943" y="9030350"/>
            <a:ext cx="2365946" cy="759391"/>
          </a:xfrm>
          <a:custGeom>
            <a:avLst/>
            <a:gdLst/>
            <a:ahLst/>
            <a:cxnLst/>
            <a:rect l="l" t="t" r="r" b="b"/>
            <a:pathLst>
              <a:path w="4116124" h="1377031">
                <a:moveTo>
                  <a:pt x="0" y="0"/>
                </a:moveTo>
                <a:lnTo>
                  <a:pt x="4116124" y="0"/>
                </a:lnTo>
                <a:lnTo>
                  <a:pt x="4116124" y="1377031"/>
                </a:lnTo>
                <a:lnTo>
                  <a:pt x="0" y="137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FC7BFEA-E4D2-8384-81FD-0024A1543232}"/>
              </a:ext>
            </a:extLst>
          </p:cNvPr>
          <p:cNvSpPr txBox="1"/>
          <p:nvPr/>
        </p:nvSpPr>
        <p:spPr>
          <a:xfrm>
            <a:off x="876300" y="2053398"/>
            <a:ext cx="1525410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PA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Se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utilizaron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dos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modelos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predictivos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: </a:t>
            </a:r>
            <a:r>
              <a:rPr lang="en-US" sz="2400" b="1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Regresión</a:t>
            </a:r>
            <a:r>
              <a:rPr lang="en-US" sz="2400" b="1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b="1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Logística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y </a:t>
            </a:r>
            <a:r>
              <a:rPr lang="en-US" sz="2400" b="1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Random Forest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Ambos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fueron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optimizados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en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búsqueda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de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mejores</a:t>
            </a:r>
            <a:r>
              <a:rPr lang="en-US" sz="2400" spc="388" dirty="0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400" spc="388" dirty="0" err="1">
                <a:solidFill>
                  <a:srgbClr val="404040"/>
                </a:solidFill>
                <a:latin typeface="Helios"/>
                <a:ea typeface="Helios"/>
                <a:cs typeface="Helios"/>
                <a:sym typeface="Helios"/>
              </a:rPr>
              <a:t>resultados</a:t>
            </a:r>
            <a:endParaRPr lang="en-US" sz="2400" spc="388" dirty="0">
              <a:solidFill>
                <a:srgbClr val="40404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E20B25-E6C0-262B-6AA5-44DB97618AF5}"/>
              </a:ext>
            </a:extLst>
          </p:cNvPr>
          <p:cNvGrpSpPr/>
          <p:nvPr/>
        </p:nvGrpSpPr>
        <p:grpSpPr>
          <a:xfrm>
            <a:off x="4139265" y="7939209"/>
            <a:ext cx="9959495" cy="523220"/>
            <a:chOff x="6655282" y="8060870"/>
            <a:chExt cx="9959495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987B75-8067-B865-7456-6398C4C4B4CE}"/>
                </a:ext>
              </a:extLst>
            </p:cNvPr>
            <p:cNvSpPr txBox="1"/>
            <p:nvPr/>
          </p:nvSpPr>
          <p:spPr>
            <a:xfrm>
              <a:off x="6655282" y="8060870"/>
              <a:ext cx="3505200" cy="523220"/>
            </a:xfrm>
            <a:prstGeom prst="rect">
              <a:avLst/>
            </a:prstGeom>
            <a:solidFill>
              <a:srgbClr val="D2F4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PA" sz="2800" b="1" dirty="0">
                  <a:solidFill>
                    <a:srgbClr val="606060"/>
                  </a:solidFill>
                </a:rPr>
                <a:t>Regresión Logística</a:t>
              </a:r>
              <a:endParaRPr lang="en-US" sz="2800" b="1" dirty="0">
                <a:solidFill>
                  <a:srgbClr val="60606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5C7989-D469-B7AA-1213-6B810F377AC0}"/>
                </a:ext>
              </a:extLst>
            </p:cNvPr>
            <p:cNvSpPr txBox="1"/>
            <p:nvPr/>
          </p:nvSpPr>
          <p:spPr>
            <a:xfrm>
              <a:off x="12672349" y="8060870"/>
              <a:ext cx="3942428" cy="523220"/>
            </a:xfrm>
            <a:prstGeom prst="rect">
              <a:avLst/>
            </a:prstGeom>
            <a:solidFill>
              <a:srgbClr val="D2F4E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PA" sz="2800" b="1" dirty="0" err="1">
                  <a:solidFill>
                    <a:srgbClr val="606060"/>
                  </a:solidFill>
                </a:rPr>
                <a:t>Random</a:t>
              </a:r>
              <a:r>
                <a:rPr lang="es-PA" sz="2800" b="1" dirty="0">
                  <a:solidFill>
                    <a:srgbClr val="606060"/>
                  </a:solidFill>
                </a:rPr>
                <a:t> Forest</a:t>
              </a:r>
              <a:endParaRPr lang="en-US" sz="2800" b="1" dirty="0">
                <a:solidFill>
                  <a:srgbClr val="606060"/>
                </a:solidFill>
              </a:endParaRPr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81471DA-DDAC-4469-7546-4040595241DF}"/>
              </a:ext>
            </a:extLst>
          </p:cNvPr>
          <p:cNvSpPr/>
          <p:nvPr/>
        </p:nvSpPr>
        <p:spPr>
          <a:xfrm>
            <a:off x="2807335" y="3822668"/>
            <a:ext cx="989099" cy="4410934"/>
          </a:xfrm>
          <a:prstGeom prst="leftBrace">
            <a:avLst/>
          </a:prstGeom>
          <a:noFill/>
          <a:ln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1C226-7582-3706-2F1D-91571A9BB656}"/>
              </a:ext>
            </a:extLst>
          </p:cNvPr>
          <p:cNvSpPr txBox="1"/>
          <p:nvPr/>
        </p:nvSpPr>
        <p:spPr>
          <a:xfrm>
            <a:off x="372679" y="5828080"/>
            <a:ext cx="2305056" cy="400110"/>
          </a:xfrm>
          <a:prstGeom prst="rect">
            <a:avLst/>
          </a:prstGeom>
          <a:noFill/>
          <a:ln>
            <a:solidFill>
              <a:srgbClr val="8C8C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A" sz="2000" dirty="0">
                <a:solidFill>
                  <a:srgbClr val="606060"/>
                </a:solidFill>
              </a:rPr>
              <a:t>Datos imputados</a:t>
            </a:r>
            <a:endParaRPr lang="en-US" sz="2000" dirty="0">
              <a:solidFill>
                <a:srgbClr val="606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13FF2-AF3A-1FA4-8A80-3F5C2670C565}"/>
              </a:ext>
            </a:extLst>
          </p:cNvPr>
          <p:cNvSpPr txBox="1"/>
          <p:nvPr/>
        </p:nvSpPr>
        <p:spPr>
          <a:xfrm>
            <a:off x="3646218" y="8729967"/>
            <a:ext cx="4758522" cy="1015663"/>
          </a:xfrm>
          <a:prstGeom prst="rect">
            <a:avLst/>
          </a:prstGeom>
          <a:noFill/>
          <a:ln>
            <a:solidFill>
              <a:srgbClr val="8C8C8C"/>
            </a:solidFill>
          </a:ln>
        </p:spPr>
        <p:txBody>
          <a:bodyPr wrap="square" rtlCol="0">
            <a:spAutoFit/>
          </a:bodyPr>
          <a:lstStyle/>
          <a:p>
            <a:r>
              <a:rPr lang="es-PA" sz="2000" b="1" dirty="0">
                <a:solidFill>
                  <a:srgbClr val="606060"/>
                </a:solidFill>
              </a:rPr>
              <a:t>Versión optimizada</a:t>
            </a:r>
            <a:r>
              <a:rPr lang="es-PA" sz="2000" dirty="0">
                <a:solidFill>
                  <a:srgbClr val="606060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 err="1">
                <a:solidFill>
                  <a:srgbClr val="606060"/>
                </a:solidFill>
              </a:rPr>
              <a:t>class_weight</a:t>
            </a:r>
            <a:r>
              <a:rPr lang="es-PA" sz="2000" dirty="0">
                <a:solidFill>
                  <a:srgbClr val="606060"/>
                </a:solidFill>
              </a:rPr>
              <a:t>='</a:t>
            </a:r>
            <a:r>
              <a:rPr lang="es-PA" sz="2000" dirty="0" err="1">
                <a:solidFill>
                  <a:srgbClr val="606060"/>
                </a:solidFill>
              </a:rPr>
              <a:t>balanced</a:t>
            </a:r>
            <a:r>
              <a:rPr lang="es-PA" sz="2000" dirty="0">
                <a:solidFill>
                  <a:srgbClr val="606060"/>
                </a:solidFill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>
                <a:solidFill>
                  <a:srgbClr val="606060"/>
                </a:solidFill>
              </a:rPr>
              <a:t>Remover variables con baja correlación </a:t>
            </a:r>
            <a:endParaRPr lang="en-US" sz="2400" dirty="0">
              <a:solidFill>
                <a:srgbClr val="606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FD5C4-C76F-7929-32FF-913828E2843A}"/>
              </a:ext>
            </a:extLst>
          </p:cNvPr>
          <p:cNvSpPr txBox="1"/>
          <p:nvPr/>
        </p:nvSpPr>
        <p:spPr>
          <a:xfrm>
            <a:off x="10012964" y="8729967"/>
            <a:ext cx="5496667" cy="1323439"/>
          </a:xfrm>
          <a:prstGeom prst="rect">
            <a:avLst/>
          </a:prstGeom>
          <a:noFill/>
          <a:ln>
            <a:solidFill>
              <a:srgbClr val="8C8C8C"/>
            </a:solidFill>
          </a:ln>
        </p:spPr>
        <p:txBody>
          <a:bodyPr wrap="square" rtlCol="0">
            <a:spAutoFit/>
          </a:bodyPr>
          <a:lstStyle/>
          <a:p>
            <a:r>
              <a:rPr lang="es-PA" sz="2000" b="1" dirty="0">
                <a:solidFill>
                  <a:srgbClr val="606060"/>
                </a:solidFill>
              </a:rPr>
              <a:t>Versión optimizada</a:t>
            </a:r>
            <a:r>
              <a:rPr lang="es-PA" sz="2000" dirty="0">
                <a:solidFill>
                  <a:srgbClr val="606060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>
                <a:solidFill>
                  <a:srgbClr val="606060"/>
                </a:solidFill>
              </a:rPr>
              <a:t>combinaciones de </a:t>
            </a:r>
            <a:r>
              <a:rPr lang="es-PA" sz="2000" dirty="0" err="1">
                <a:solidFill>
                  <a:srgbClr val="606060"/>
                </a:solidFill>
              </a:rPr>
              <a:t>hiperparámetros</a:t>
            </a:r>
            <a:r>
              <a:rPr lang="es-PA" sz="2000" dirty="0">
                <a:solidFill>
                  <a:srgbClr val="606060"/>
                </a:solidFill>
              </a:rPr>
              <a:t> (</a:t>
            </a:r>
            <a:r>
              <a:rPr lang="es-PA" sz="2000" dirty="0" err="1">
                <a:solidFill>
                  <a:srgbClr val="606060"/>
                </a:solidFill>
              </a:rPr>
              <a:t>n_estimators</a:t>
            </a:r>
            <a:r>
              <a:rPr lang="es-PA" sz="2000" dirty="0">
                <a:solidFill>
                  <a:srgbClr val="606060"/>
                </a:solidFill>
              </a:rPr>
              <a:t>, </a:t>
            </a:r>
            <a:r>
              <a:rPr lang="es-PA" sz="2000" dirty="0" err="1">
                <a:solidFill>
                  <a:srgbClr val="606060"/>
                </a:solidFill>
              </a:rPr>
              <a:t>max_depth,min_samples_split</a:t>
            </a:r>
            <a:r>
              <a:rPr lang="es-PA" sz="2000" dirty="0">
                <a:solidFill>
                  <a:srgbClr val="60606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>
                <a:solidFill>
                  <a:srgbClr val="606060"/>
                </a:solidFill>
              </a:rPr>
              <a:t>Remover variables con baja correlación </a:t>
            </a:r>
            <a:endParaRPr lang="en-US" sz="2400" dirty="0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9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0B6C5-5B1A-F6BF-249C-307770BB3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94B8C8D-5F9F-5320-93BA-3F48233B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C736FB4-6C5C-F00C-3ED2-813AACA6C0B0}"/>
              </a:ext>
            </a:extLst>
          </p:cNvPr>
          <p:cNvSpPr txBox="1"/>
          <p:nvPr/>
        </p:nvSpPr>
        <p:spPr>
          <a:xfrm>
            <a:off x="614172" y="928878"/>
            <a:ext cx="7892796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 err="1">
                <a:latin typeface="+mj-lt"/>
                <a:ea typeface="+mj-ea"/>
                <a:cs typeface="+mj-cs"/>
                <a:sym typeface="Fira Sans Heavy"/>
              </a:rPr>
              <a:t>Configuración</a:t>
            </a:r>
            <a:r>
              <a:rPr lang="en-US" sz="8000" b="1" dirty="0">
                <a:latin typeface="+mj-lt"/>
                <a:ea typeface="+mj-ea"/>
                <a:cs typeface="+mj-cs"/>
                <a:sym typeface="Fira Sans Heavy"/>
              </a:rPr>
              <a:t> del </a:t>
            </a:r>
            <a:r>
              <a:rPr lang="en-US" sz="8000" b="1" dirty="0" err="1">
                <a:latin typeface="+mj-lt"/>
                <a:ea typeface="+mj-ea"/>
                <a:cs typeface="+mj-cs"/>
                <a:sym typeface="Fira Sans Heavy"/>
              </a:rPr>
              <a:t>Modelo</a:t>
            </a:r>
            <a:r>
              <a:rPr lang="en-US" sz="8000" b="1" dirty="0">
                <a:latin typeface="+mj-lt"/>
                <a:ea typeface="+mj-ea"/>
                <a:cs typeface="+mj-cs"/>
                <a:sym typeface="Fira Sans Heavy"/>
              </a:rPr>
              <a:t> de </a:t>
            </a:r>
            <a:r>
              <a:rPr lang="en-US" sz="8000" b="1" dirty="0" err="1">
                <a:latin typeface="+mj-lt"/>
                <a:ea typeface="+mj-ea"/>
                <a:cs typeface="+mj-cs"/>
                <a:sym typeface="Fira Sans Heavy"/>
              </a:rPr>
              <a:t>Regresión</a:t>
            </a:r>
            <a:r>
              <a:rPr lang="en-US" sz="8000" b="1" dirty="0">
                <a:latin typeface="+mj-lt"/>
                <a:ea typeface="+mj-ea"/>
                <a:cs typeface="+mj-cs"/>
                <a:sym typeface="Fira Sans Heavy"/>
              </a:rPr>
              <a:t> </a:t>
            </a:r>
            <a:r>
              <a:rPr lang="en-US" sz="8000" b="1" dirty="0" err="1">
                <a:latin typeface="+mj-lt"/>
                <a:ea typeface="+mj-ea"/>
                <a:cs typeface="+mj-cs"/>
                <a:sym typeface="Fira Sans Heavy"/>
              </a:rPr>
              <a:t>Logística</a:t>
            </a:r>
            <a:endParaRPr lang="en-US" sz="80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Fira Sans Heavy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100B2C12-C430-8E33-F3FE-69D49C3DA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EA1044CC-FF1F-EBE9-56B9-03F7B5ECA29B}"/>
              </a:ext>
            </a:extLst>
          </p:cNvPr>
          <p:cNvGrpSpPr/>
          <p:nvPr/>
        </p:nvGrpSpPr>
        <p:grpSpPr>
          <a:xfrm>
            <a:off x="695241" y="3473196"/>
            <a:ext cx="8004572" cy="195834"/>
            <a:chOff x="0" y="0"/>
            <a:chExt cx="2000221" cy="12838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207CD1A-5DB1-3FAA-6331-FA9B1FCFF322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F99B90B-78C8-4E18-F23C-CB3E83D0C362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F73032-AA50-CDBD-4892-8B26361B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55" y="-4430"/>
            <a:ext cx="8962771" cy="10287001"/>
          </a:xfrm>
          <a:prstGeom prst="rect">
            <a:avLst/>
          </a:prstGeom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D8ACF06B-06C4-3A55-74CA-43B403B02C9B}"/>
              </a:ext>
            </a:extLst>
          </p:cNvPr>
          <p:cNvGrpSpPr/>
          <p:nvPr/>
        </p:nvGrpSpPr>
        <p:grpSpPr>
          <a:xfrm>
            <a:off x="76776" y="9118447"/>
            <a:ext cx="400248" cy="1010190"/>
            <a:chOff x="0" y="0"/>
            <a:chExt cx="2000221" cy="12838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223B27F-0B69-8F1F-A32C-678AE5A347D3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E9F1B9E8-A839-E118-111D-BFC7F923906F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CF7BC77-2DD6-6A19-2BC0-8563A8444307}"/>
              </a:ext>
            </a:extLst>
          </p:cNvPr>
          <p:cNvGrpSpPr/>
          <p:nvPr/>
        </p:nvGrpSpPr>
        <p:grpSpPr>
          <a:xfrm>
            <a:off x="673621" y="9118447"/>
            <a:ext cx="400248" cy="1010190"/>
            <a:chOff x="0" y="0"/>
            <a:chExt cx="2000221" cy="12838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F959B01-F0B4-B73F-09C7-8A544E4A1DD9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AD09F567-8354-2F02-4EFA-9570C5BDA111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5">
            <a:extLst>
              <a:ext uri="{FF2B5EF4-FFF2-40B4-BE49-F238E27FC236}">
                <a16:creationId xmlns:a16="http://schemas.microsoft.com/office/drawing/2014/main" id="{25791844-CDE6-DBC5-2530-2FF2A686A274}"/>
              </a:ext>
            </a:extLst>
          </p:cNvPr>
          <p:cNvGrpSpPr/>
          <p:nvPr/>
        </p:nvGrpSpPr>
        <p:grpSpPr>
          <a:xfrm>
            <a:off x="1270467" y="9162510"/>
            <a:ext cx="400248" cy="1010190"/>
            <a:chOff x="0" y="0"/>
            <a:chExt cx="2000221" cy="12838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277EBEB-3458-3C96-B488-198571A57C2F}"/>
                </a:ext>
              </a:extLst>
            </p:cNvPr>
            <p:cNvSpPr/>
            <p:nvPr/>
          </p:nvSpPr>
          <p:spPr>
            <a:xfrm>
              <a:off x="0" y="0"/>
              <a:ext cx="2000221" cy="128386"/>
            </a:xfrm>
            <a:custGeom>
              <a:avLst/>
              <a:gdLst/>
              <a:ahLst/>
              <a:cxnLst/>
              <a:rect l="l" t="t" r="r" b="b"/>
              <a:pathLst>
                <a:path w="2000221" h="128386">
                  <a:moveTo>
                    <a:pt x="0" y="0"/>
                  </a:moveTo>
                  <a:lnTo>
                    <a:pt x="2000221" y="0"/>
                  </a:lnTo>
                  <a:lnTo>
                    <a:pt x="2000221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A2CD7B34-AFBF-4BE1-0218-898FA081F7A0}"/>
                </a:ext>
              </a:extLst>
            </p:cNvPr>
            <p:cNvSpPr txBox="1"/>
            <p:nvPr/>
          </p:nvSpPr>
          <p:spPr>
            <a:xfrm>
              <a:off x="0" y="-38100"/>
              <a:ext cx="2000221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C0016E-A69D-6AC1-F98F-327836A6EA53}"/>
              </a:ext>
            </a:extLst>
          </p:cNvPr>
          <p:cNvSpPr txBox="1"/>
          <p:nvPr/>
        </p:nvSpPr>
        <p:spPr>
          <a:xfrm>
            <a:off x="644542" y="4161534"/>
            <a:ext cx="7892796" cy="235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28600" indent="-28575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kern="1000" dirty="0"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omúnmente empleado para clasificación binaria (diabetes: 0 vs 1) </a:t>
            </a:r>
          </a:p>
          <a:p>
            <a:pPr marL="285750" marR="228600" indent="-285750" algn="just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Presencia de correlaciones claras entre las variables (por ejemplo, glucosa y diabetes).</a:t>
            </a:r>
            <a:endParaRPr lang="en-US" sz="2400" kern="10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9">
            <a:extLst>
              <a:ext uri="{FF2B5EF4-FFF2-40B4-BE49-F238E27FC236}">
                <a16:creationId xmlns:a16="http://schemas.microsoft.com/office/drawing/2014/main" id="{328F9E1D-E28B-3535-8A44-A925085FEB7F}"/>
              </a:ext>
            </a:extLst>
          </p:cNvPr>
          <p:cNvGrpSpPr/>
          <p:nvPr/>
        </p:nvGrpSpPr>
        <p:grpSpPr>
          <a:xfrm>
            <a:off x="-152400" y="8151065"/>
            <a:ext cx="18669000" cy="1861445"/>
            <a:chOff x="0" y="0"/>
            <a:chExt cx="2892187" cy="514996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A5E6B92-8043-A2B0-55E4-BAE77E20D7B5}"/>
                </a:ext>
              </a:extLst>
            </p:cNvPr>
            <p:cNvSpPr/>
            <p:nvPr/>
          </p:nvSpPr>
          <p:spPr>
            <a:xfrm>
              <a:off x="0" y="0"/>
              <a:ext cx="2892187" cy="514996"/>
            </a:xfrm>
            <a:custGeom>
              <a:avLst/>
              <a:gdLst/>
              <a:ahLst/>
              <a:cxnLst/>
              <a:rect l="l" t="t" r="r" b="b"/>
              <a:pathLst>
                <a:path w="2892187" h="514996">
                  <a:moveTo>
                    <a:pt x="0" y="0"/>
                  </a:moveTo>
                  <a:lnTo>
                    <a:pt x="2892187" y="0"/>
                  </a:lnTo>
                  <a:lnTo>
                    <a:pt x="2892187" y="514996"/>
                  </a:lnTo>
                  <a:lnTo>
                    <a:pt x="0" y="514996"/>
                  </a:lnTo>
                  <a:close/>
                </a:path>
              </a:pathLst>
            </a:custGeom>
            <a:solidFill>
              <a:srgbClr val="D2F4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4205C55A-6626-0C62-7A01-F757C18213A3}"/>
                </a:ext>
              </a:extLst>
            </p:cNvPr>
            <p:cNvSpPr txBox="1"/>
            <p:nvPr/>
          </p:nvSpPr>
          <p:spPr>
            <a:xfrm>
              <a:off x="0" y="-38100"/>
              <a:ext cx="2892187" cy="55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0F57D6BA-E4CB-F4FB-02D0-220351BB8216}"/>
              </a:ext>
            </a:extLst>
          </p:cNvPr>
          <p:cNvSpPr txBox="1"/>
          <p:nvPr/>
        </p:nvSpPr>
        <p:spPr>
          <a:xfrm>
            <a:off x="798476" y="520623"/>
            <a:ext cx="14822524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 err="1">
                <a:latin typeface="+mj-lt"/>
                <a:ea typeface="+mj-ea"/>
                <a:cs typeface="+mj-cs"/>
                <a:sym typeface="Fira Sans Heavy"/>
              </a:rPr>
              <a:t>Configuración</a:t>
            </a:r>
            <a:r>
              <a:rPr lang="en-US" sz="7200" b="1" dirty="0">
                <a:latin typeface="+mj-lt"/>
                <a:ea typeface="+mj-ea"/>
                <a:cs typeface="+mj-cs"/>
                <a:sym typeface="Fira Sans Heavy"/>
              </a:rPr>
              <a:t> del </a:t>
            </a:r>
            <a:r>
              <a:rPr lang="en-US" sz="7200" b="1" dirty="0" err="1">
                <a:latin typeface="+mj-lt"/>
                <a:ea typeface="+mj-ea"/>
                <a:cs typeface="+mj-cs"/>
                <a:sym typeface="Fira Sans Heavy"/>
              </a:rPr>
              <a:t>Modelo</a:t>
            </a:r>
            <a:r>
              <a:rPr lang="en-US" sz="7200" b="1" dirty="0">
                <a:latin typeface="+mj-lt"/>
                <a:ea typeface="+mj-ea"/>
                <a:cs typeface="+mj-cs"/>
                <a:sym typeface="Fira Sans Heavy"/>
              </a:rPr>
              <a:t> de Random Forest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Fira Sans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6CAC7-7159-5630-F19B-CDEC0184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85899"/>
            <a:ext cx="11267105" cy="5623159"/>
          </a:xfrm>
          <a:prstGeom prst="rect">
            <a:avLst/>
          </a:prstGeom>
        </p:spPr>
      </p:pic>
      <p:sp>
        <p:nvSpPr>
          <p:cNvPr id="5" name="Freeform 10">
            <a:extLst>
              <a:ext uri="{FF2B5EF4-FFF2-40B4-BE49-F238E27FC236}">
                <a16:creationId xmlns:a16="http://schemas.microsoft.com/office/drawing/2014/main" id="{0AC6C3B3-D1B1-9039-B86A-377204B111B1}"/>
              </a:ext>
            </a:extLst>
          </p:cNvPr>
          <p:cNvSpPr/>
          <p:nvPr/>
        </p:nvSpPr>
        <p:spPr>
          <a:xfrm rot="5400000">
            <a:off x="15455393" y="-498248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2" y="0"/>
                </a:lnTo>
                <a:lnTo>
                  <a:pt x="2849062" y="2854252"/>
                </a:lnTo>
                <a:lnTo>
                  <a:pt x="0" y="285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FA653-A3E3-83B1-4A61-04DF9B463BCA}"/>
              </a:ext>
            </a:extLst>
          </p:cNvPr>
          <p:cNvSpPr txBox="1"/>
          <p:nvPr/>
        </p:nvSpPr>
        <p:spPr>
          <a:xfrm>
            <a:off x="609600" y="8159654"/>
            <a:ext cx="1402080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28600" algn="just">
              <a:spcBef>
                <a:spcPts val="200"/>
              </a:spcBef>
              <a:spcAft>
                <a:spcPts val="600"/>
              </a:spcAft>
            </a:pPr>
            <a:r>
              <a:rPr lang="es-ES" sz="2400" b="1" kern="1000" dirty="0">
                <a:ea typeface="Aptos" panose="020B0004020202020204" pitchFamily="34" charset="0"/>
                <a:cs typeface="Times New Roman" panose="02020603050405020304" pitchFamily="18" charset="0"/>
              </a:rPr>
              <a:t>Resultados Esperados</a:t>
            </a:r>
          </a:p>
          <a:p>
            <a:pPr marL="285750" marR="228600" indent="-285750" algn="just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kern="1000" dirty="0">
                <a:ea typeface="Aptos" panose="020B0004020202020204" pitchFamily="34" charset="0"/>
                <a:cs typeface="Times New Roman" panose="02020603050405020304" pitchFamily="18" charset="0"/>
              </a:rPr>
              <a:t>Mejor </a:t>
            </a:r>
            <a:r>
              <a:rPr lang="es-ES" sz="2400" kern="1000" dirty="0" err="1"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2400" kern="1000" dirty="0">
                <a:ea typeface="Aptos" panose="020B0004020202020204" pitchFamily="34" charset="0"/>
                <a:cs typeface="Times New Roman" panose="02020603050405020304" pitchFamily="18" charset="0"/>
              </a:rPr>
              <a:t> para variable </a:t>
            </a:r>
            <a:r>
              <a:rPr lang="es-ES" sz="2400" kern="1000" dirty="0" err="1">
                <a:ea typeface="Aptos" panose="020B0004020202020204" pitchFamily="34" charset="0"/>
                <a:cs typeface="Times New Roman" panose="02020603050405020304" pitchFamily="18" charset="0"/>
              </a:rPr>
              <a:t>outcome</a:t>
            </a:r>
            <a:r>
              <a:rPr lang="es-ES" sz="2400" kern="1000" dirty="0">
                <a:ea typeface="Aptos" panose="020B0004020202020204" pitchFamily="34" charset="0"/>
                <a:cs typeface="Times New Roman" panose="02020603050405020304" pitchFamily="18" charset="0"/>
              </a:rPr>
              <a:t> (Diabetes).</a:t>
            </a:r>
          </a:p>
          <a:p>
            <a:pPr marL="285750" marR="228600" indent="-285750" algn="just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Mejor equilibrio entre precisión y </a:t>
            </a:r>
            <a:r>
              <a:rPr lang="es-ES" sz="2400" kern="10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que la </a:t>
            </a:r>
            <a:r>
              <a:rPr lang="es-ES" sz="2400" kern="1000" dirty="0"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s-ES" sz="2400" kern="1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egresión Logística.</a:t>
            </a:r>
          </a:p>
        </p:txBody>
      </p:sp>
    </p:spTree>
    <p:extLst>
      <p:ext uri="{BB962C8B-B14F-4D97-AF65-F5344CB8AC3E}">
        <p14:creationId xmlns:p14="http://schemas.microsoft.com/office/powerpoint/2010/main" val="46429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1378</Words>
  <Application>Microsoft Office PowerPoint</Application>
  <PresentationFormat>Custom</PresentationFormat>
  <Paragraphs>316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Calibri</vt:lpstr>
      <vt:lpstr>Aptos</vt:lpstr>
      <vt:lpstr>Roboto</vt:lpstr>
      <vt:lpstr>Helios</vt:lpstr>
      <vt:lpstr>Fira Sans Heavy</vt:lpstr>
      <vt:lpstr>Symbol</vt:lpstr>
      <vt:lpstr>Franklin Gothic Book</vt:lpstr>
      <vt:lpstr>Arial</vt:lpstr>
      <vt:lpstr>Fira Sans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Propuesta de Proyecto Simple Sencilla Blanco y Verde</dc:title>
  <cp:lastModifiedBy>Stephanie Deleon</cp:lastModifiedBy>
  <cp:revision>7</cp:revision>
  <dcterms:created xsi:type="dcterms:W3CDTF">2006-08-16T00:00:00Z</dcterms:created>
  <dcterms:modified xsi:type="dcterms:W3CDTF">2025-04-07T03:02:36Z</dcterms:modified>
  <dc:identifier>DAGj5Qbwp-A</dc:identifier>
</cp:coreProperties>
</file>